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35"/>
  </p:notesMasterIdLst>
  <p:handoutMasterIdLst>
    <p:handoutMasterId r:id="rId36"/>
  </p:handoutMasterIdLst>
  <p:sldIdLst>
    <p:sldId id="430" r:id="rId6"/>
    <p:sldId id="381" r:id="rId7"/>
    <p:sldId id="403" r:id="rId8"/>
    <p:sldId id="258" r:id="rId9"/>
    <p:sldId id="404" r:id="rId10"/>
    <p:sldId id="405" r:id="rId11"/>
    <p:sldId id="413" r:id="rId12"/>
    <p:sldId id="416" r:id="rId13"/>
    <p:sldId id="417" r:id="rId14"/>
    <p:sldId id="402" r:id="rId15"/>
    <p:sldId id="414" r:id="rId16"/>
    <p:sldId id="409" r:id="rId17"/>
    <p:sldId id="412" r:id="rId18"/>
    <p:sldId id="410" r:id="rId19"/>
    <p:sldId id="383" r:id="rId20"/>
    <p:sldId id="422" r:id="rId21"/>
    <p:sldId id="419" r:id="rId22"/>
    <p:sldId id="418" r:id="rId23"/>
    <p:sldId id="380" r:id="rId24"/>
    <p:sldId id="420" r:id="rId25"/>
    <p:sldId id="421" r:id="rId26"/>
    <p:sldId id="424" r:id="rId27"/>
    <p:sldId id="425" r:id="rId28"/>
    <p:sldId id="426" r:id="rId29"/>
    <p:sldId id="427" r:id="rId30"/>
    <p:sldId id="401" r:id="rId31"/>
    <p:sldId id="396" r:id="rId32"/>
    <p:sldId id="428" r:id="rId33"/>
    <p:sldId id="376"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c Hertenstein" initials="" lastIdx="7"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FFFFFF"/>
    <a:srgbClr val="E6E6E6"/>
    <a:srgbClr val="DFDFDF"/>
    <a:srgbClr val="968C7C"/>
    <a:srgbClr val="727270"/>
    <a:srgbClr val="C6A533"/>
    <a:srgbClr val="88B800"/>
    <a:srgbClr val="000000"/>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83" autoAdjust="0"/>
    <p:restoredTop sz="96405" autoAdjust="0"/>
  </p:normalViewPr>
  <p:slideViewPr>
    <p:cSldViewPr snapToGrid="0" snapToObjects="1">
      <p:cViewPr varScale="1">
        <p:scale>
          <a:sx n="131" d="100"/>
          <a:sy n="131" d="100"/>
        </p:scale>
        <p:origin x="944" y="168"/>
      </p:cViewPr>
      <p:guideLst>
        <p:guide orient="horz" pos="2160"/>
        <p:guide pos="2880"/>
        <p:guide orient="horz" pos="162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18" d="100"/>
          <a:sy n="118" d="100"/>
        </p:scale>
        <p:origin x="-508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7BF51A-C659-47B1-8781-12E65F030DEA}" type="datetimeFigureOut">
              <a:rPr lang="en-US" smtClean="0"/>
              <a:t>12/7/18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134B2B-E3C4-4BB8-9EBD-52A0C7E283B6}" type="slidenum">
              <a:rPr lang="en-US" smtClean="0"/>
              <a:t>‹#›</a:t>
            </a:fld>
            <a:endParaRPr lang="en-US"/>
          </a:p>
        </p:txBody>
      </p:sp>
    </p:spTree>
    <p:extLst>
      <p:ext uri="{BB962C8B-B14F-4D97-AF65-F5344CB8AC3E}">
        <p14:creationId xmlns:p14="http://schemas.microsoft.com/office/powerpoint/2010/main" val="1119422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97EE94-6E90-6E40-8ADC-7929F31075BD}" type="datetimeFigureOut">
              <a:rPr lang="en-US" smtClean="0"/>
              <a:t>12/7/18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AD5517-4BAD-2A4D-8A46-DA982CA24A84}" type="slidenum">
              <a:rPr lang="en-US" smtClean="0"/>
              <a:t>‹#›</a:t>
            </a:fld>
            <a:endParaRPr lang="en-US"/>
          </a:p>
        </p:txBody>
      </p:sp>
    </p:spTree>
    <p:extLst>
      <p:ext uri="{BB962C8B-B14F-4D97-AF65-F5344CB8AC3E}">
        <p14:creationId xmlns:p14="http://schemas.microsoft.com/office/powerpoint/2010/main" val="407602929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4</a:t>
            </a:fld>
            <a:endParaRPr lang="en-US"/>
          </a:p>
        </p:txBody>
      </p:sp>
    </p:spTree>
    <p:extLst>
      <p:ext uri="{BB962C8B-B14F-4D97-AF65-F5344CB8AC3E}">
        <p14:creationId xmlns:p14="http://schemas.microsoft.com/office/powerpoint/2010/main" val="3333590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5</a:t>
            </a:fld>
            <a:endParaRPr lang="en-US"/>
          </a:p>
        </p:txBody>
      </p:sp>
    </p:spTree>
    <p:extLst>
      <p:ext uri="{BB962C8B-B14F-4D97-AF65-F5344CB8AC3E}">
        <p14:creationId xmlns:p14="http://schemas.microsoft.com/office/powerpoint/2010/main" val="2168490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6</a:t>
            </a:fld>
            <a:endParaRPr lang="en-US"/>
          </a:p>
        </p:txBody>
      </p:sp>
    </p:spTree>
    <p:extLst>
      <p:ext uri="{BB962C8B-B14F-4D97-AF65-F5344CB8AC3E}">
        <p14:creationId xmlns:p14="http://schemas.microsoft.com/office/powerpoint/2010/main" val="312489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5159930"/>
          </a:xfrm>
          <a:prstGeom prst="rect">
            <a:avLst/>
          </a:prstGeom>
          <a:solidFill>
            <a:srgbClr val="929292"/>
          </a:solidFill>
          <a:ln>
            <a:noFill/>
          </a:ln>
          <a:effectLst/>
        </p:spPr>
        <p:txBody>
          <a:bodyPr/>
          <a:lstStyle/>
          <a:p>
            <a:endParaRPr lang="en-US" dirty="0"/>
          </a:p>
        </p:txBody>
      </p:sp>
      <p:sp>
        <p:nvSpPr>
          <p:cNvPr id="8" name="Title 5"/>
          <p:cNvSpPr>
            <a:spLocks noGrp="1"/>
          </p:cNvSpPr>
          <p:nvPr>
            <p:ph type="title"/>
          </p:nvPr>
        </p:nvSpPr>
        <p:spPr>
          <a:xfrm>
            <a:off x="685800" y="1832919"/>
            <a:ext cx="3886200" cy="2514715"/>
          </a:xfrm>
          <a:solidFill>
            <a:schemeClr val="tx1">
              <a:alpha val="70000"/>
            </a:schemeClr>
          </a:solidFill>
        </p:spPr>
        <p:txBody>
          <a:bodyPr lIns="274320" tIns="274320" rIns="274320" bIns="594360" anchor="ctr" anchorCtr="0"/>
          <a:lstStyle>
            <a:lvl1pPr algn="l">
              <a:lnSpc>
                <a:spcPts val="3000"/>
              </a:lnSpc>
              <a:defRPr sz="3200" b="0" i="0" baseline="0">
                <a:solidFill>
                  <a:srgbClr val="FFFFF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Text Placeholder 4"/>
          <p:cNvSpPr>
            <a:spLocks noGrp="1"/>
          </p:cNvSpPr>
          <p:nvPr>
            <p:ph type="body" sz="quarter" idx="11" hasCustomPrompt="1"/>
          </p:nvPr>
        </p:nvSpPr>
        <p:spPr>
          <a:xfrm>
            <a:off x="685800" y="3844324"/>
            <a:ext cx="3886200" cy="499076"/>
          </a:xfrm>
          <a:prstGeom prst="rect">
            <a:avLst/>
          </a:prstGeom>
        </p:spPr>
        <p:txBody>
          <a:bodyPr lIns="274320" rIns="274320" bIns="182880"/>
          <a:lstStyle>
            <a:lvl1pPr algn="l">
              <a:defRPr sz="1000" b="1" i="0" kern="0" cap="all" spc="100" baseline="0">
                <a:solidFill>
                  <a:schemeClr val="accent1"/>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subtitle STYLE</a:t>
            </a:r>
          </a:p>
        </p:txBody>
      </p:sp>
    </p:spTree>
    <p:extLst>
      <p:ext uri="{BB962C8B-B14F-4D97-AF65-F5344CB8AC3E}">
        <p14:creationId xmlns:p14="http://schemas.microsoft.com/office/powerpoint/2010/main" val="7661456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meline 3-Step">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2514945"/>
            <a:ext cx="2193269" cy="2057053"/>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6262959" y="2514945"/>
            <a:ext cx="2195239" cy="20570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0" name="Text Placeholder 7"/>
          <p:cNvSpPr>
            <a:spLocks noGrp="1"/>
          </p:cNvSpPr>
          <p:nvPr>
            <p:ph type="body" sz="quarter" idx="13"/>
          </p:nvPr>
        </p:nvSpPr>
        <p:spPr>
          <a:xfrm>
            <a:off x="3473560" y="2514945"/>
            <a:ext cx="2194908" cy="20570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0" name="Straight Connector 29"/>
          <p:cNvCxnSpPr/>
          <p:nvPr userDrawn="1"/>
        </p:nvCxnSpPr>
        <p:spPr>
          <a:xfrm>
            <a:off x="0" y="2286000"/>
            <a:ext cx="9144000" cy="0"/>
          </a:xfrm>
          <a:prstGeom prst="line">
            <a:avLst/>
          </a:prstGeom>
          <a:ln w="635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33" name="Text Placeholder 7"/>
          <p:cNvSpPr>
            <a:spLocks noGrp="1"/>
          </p:cNvSpPr>
          <p:nvPr>
            <p:ph type="body" sz="quarter" idx="14"/>
          </p:nvPr>
        </p:nvSpPr>
        <p:spPr>
          <a:xfrm>
            <a:off x="685799"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7"/>
          <p:cNvSpPr>
            <a:spLocks noGrp="1"/>
          </p:cNvSpPr>
          <p:nvPr>
            <p:ph type="body" sz="quarter" idx="15"/>
          </p:nvPr>
        </p:nvSpPr>
        <p:spPr>
          <a:xfrm>
            <a:off x="3473560"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Text Placeholder 7"/>
          <p:cNvSpPr>
            <a:spLocks noGrp="1"/>
          </p:cNvSpPr>
          <p:nvPr>
            <p:ph type="body" sz="quarter" idx="16"/>
          </p:nvPr>
        </p:nvSpPr>
        <p:spPr>
          <a:xfrm>
            <a:off x="6262959"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1" name="Group 40"/>
          <p:cNvGrpSpPr/>
          <p:nvPr userDrawn="1"/>
        </p:nvGrpSpPr>
        <p:grpSpPr>
          <a:xfrm>
            <a:off x="685799" y="2197886"/>
            <a:ext cx="170390" cy="170390"/>
            <a:chOff x="695743" y="2197886"/>
            <a:chExt cx="170390" cy="170390"/>
          </a:xfrm>
        </p:grpSpPr>
        <p:sp>
          <p:nvSpPr>
            <p:cNvPr id="13" name="Oval 12"/>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0" name="Oval 39"/>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grpSp>
        <p:nvGrpSpPr>
          <p:cNvPr id="42" name="Group 41"/>
          <p:cNvGrpSpPr/>
          <p:nvPr userDrawn="1"/>
        </p:nvGrpSpPr>
        <p:grpSpPr>
          <a:xfrm>
            <a:off x="6262959" y="2197886"/>
            <a:ext cx="170390" cy="170390"/>
            <a:chOff x="695743" y="2197886"/>
            <a:chExt cx="170390" cy="170390"/>
          </a:xfrm>
        </p:grpSpPr>
        <p:sp>
          <p:nvSpPr>
            <p:cNvPr id="43" name="Oval 42"/>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4" name="Oval 43"/>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grpSp>
        <p:nvGrpSpPr>
          <p:cNvPr id="45" name="Group 44"/>
          <p:cNvGrpSpPr/>
          <p:nvPr userDrawn="1"/>
        </p:nvGrpSpPr>
        <p:grpSpPr>
          <a:xfrm>
            <a:off x="3473560" y="2197886"/>
            <a:ext cx="170390" cy="170390"/>
            <a:chOff x="695743" y="2197886"/>
            <a:chExt cx="170390" cy="170390"/>
          </a:xfrm>
        </p:grpSpPr>
        <p:sp>
          <p:nvSpPr>
            <p:cNvPr id="46" name="Oval 45"/>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7" name="Oval 46"/>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spTree>
    <p:extLst>
      <p:ext uri="{BB962C8B-B14F-4D97-AF65-F5344CB8AC3E}">
        <p14:creationId xmlns:p14="http://schemas.microsoft.com/office/powerpoint/2010/main" val="364623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6" name="Rectangle 5"/>
          <p:cNvSpPr/>
          <p:nvPr userDrawn="1"/>
        </p:nvSpPr>
        <p:spPr>
          <a:xfrm>
            <a:off x="0" y="548640"/>
            <a:ext cx="9144000" cy="460857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a:xfrm>
            <a:off x="685800" y="1143000"/>
            <a:ext cx="3428999" cy="640080"/>
          </a:xfrm>
        </p:spPr>
        <p:txBody>
          <a:bodyPr/>
          <a:lstStyle/>
          <a:p>
            <a:r>
              <a:rPr lang="en-US" dirty="0"/>
              <a:t>Click to edit Master title style</a:t>
            </a:r>
          </a:p>
        </p:txBody>
      </p:sp>
      <p:cxnSp>
        <p:nvCxnSpPr>
          <p:cNvPr id="11" name="Straight Connector 10"/>
          <p:cNvCxnSpPr/>
          <p:nvPr userDrawn="1"/>
        </p:nvCxnSpPr>
        <p:spPr>
          <a:xfrm>
            <a:off x="6743700" y="1143000"/>
            <a:ext cx="0" cy="3428999"/>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4800600" y="3486150"/>
            <a:ext cx="3886200" cy="0"/>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5" name="Picture Placeholder 4"/>
          <p:cNvSpPr>
            <a:spLocks noGrp="1"/>
          </p:cNvSpPr>
          <p:nvPr>
            <p:ph type="pic" sz="quarter" idx="13"/>
          </p:nvPr>
        </p:nvSpPr>
        <p:spPr>
          <a:xfrm>
            <a:off x="5029200" y="1143000"/>
            <a:ext cx="1371600" cy="914400"/>
          </a:xfrm>
          <a:prstGeom prst="rect">
            <a:avLst/>
          </a:prstGeom>
          <a:noFill/>
          <a:ln>
            <a:noFill/>
          </a:ln>
        </p:spPr>
        <p:txBody>
          <a:bodyPr/>
          <a:lstStyle/>
          <a:p>
            <a:endParaRPr lang="en-US" dirty="0"/>
          </a:p>
        </p:txBody>
      </p:sp>
      <p:sp>
        <p:nvSpPr>
          <p:cNvPr id="20" name="Text Placeholder 7"/>
          <p:cNvSpPr>
            <a:spLocks noGrp="1"/>
          </p:cNvSpPr>
          <p:nvPr>
            <p:ph type="body" sz="quarter" idx="11"/>
          </p:nvPr>
        </p:nvSpPr>
        <p:spPr>
          <a:xfrm>
            <a:off x="685799" y="1828799"/>
            <a:ext cx="342900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4" name="Straight Connector 23"/>
          <p:cNvCxnSpPr/>
          <p:nvPr userDrawn="1"/>
        </p:nvCxnSpPr>
        <p:spPr>
          <a:xfrm>
            <a:off x="4800600" y="2228850"/>
            <a:ext cx="3886200" cy="0"/>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5" name="Picture Placeholder 4"/>
          <p:cNvSpPr>
            <a:spLocks noGrp="1"/>
          </p:cNvSpPr>
          <p:nvPr>
            <p:ph type="pic" sz="quarter" idx="14"/>
          </p:nvPr>
        </p:nvSpPr>
        <p:spPr>
          <a:xfrm>
            <a:off x="7086600" y="1143000"/>
            <a:ext cx="1371600" cy="914400"/>
          </a:xfrm>
          <a:prstGeom prst="rect">
            <a:avLst/>
          </a:prstGeom>
          <a:noFill/>
          <a:ln>
            <a:noFill/>
          </a:ln>
        </p:spPr>
        <p:txBody>
          <a:bodyPr/>
          <a:lstStyle/>
          <a:p>
            <a:endParaRPr lang="en-US" dirty="0"/>
          </a:p>
        </p:txBody>
      </p:sp>
      <p:sp>
        <p:nvSpPr>
          <p:cNvPr id="26" name="Picture Placeholder 4"/>
          <p:cNvSpPr>
            <a:spLocks noGrp="1"/>
          </p:cNvSpPr>
          <p:nvPr>
            <p:ph type="pic" sz="quarter" idx="15"/>
          </p:nvPr>
        </p:nvSpPr>
        <p:spPr>
          <a:xfrm>
            <a:off x="5029200" y="3657599"/>
            <a:ext cx="1371600" cy="914400"/>
          </a:xfrm>
          <a:prstGeom prst="rect">
            <a:avLst/>
          </a:prstGeom>
          <a:noFill/>
          <a:ln>
            <a:noFill/>
          </a:ln>
        </p:spPr>
        <p:txBody>
          <a:bodyPr/>
          <a:lstStyle/>
          <a:p>
            <a:endParaRPr lang="en-US" dirty="0"/>
          </a:p>
        </p:txBody>
      </p:sp>
      <p:sp>
        <p:nvSpPr>
          <p:cNvPr id="27" name="Picture Placeholder 4"/>
          <p:cNvSpPr>
            <a:spLocks noGrp="1"/>
          </p:cNvSpPr>
          <p:nvPr>
            <p:ph type="pic" sz="quarter" idx="16"/>
          </p:nvPr>
        </p:nvSpPr>
        <p:spPr>
          <a:xfrm>
            <a:off x="7086600" y="3657599"/>
            <a:ext cx="1371600" cy="914400"/>
          </a:xfrm>
          <a:prstGeom prst="rect">
            <a:avLst/>
          </a:prstGeom>
          <a:noFill/>
          <a:ln>
            <a:noFill/>
          </a:ln>
        </p:spPr>
        <p:txBody>
          <a:bodyPr/>
          <a:lstStyle/>
          <a:p>
            <a:endParaRPr lang="en-US" dirty="0"/>
          </a:p>
        </p:txBody>
      </p:sp>
      <p:sp>
        <p:nvSpPr>
          <p:cNvPr id="28" name="Picture Placeholder 4"/>
          <p:cNvSpPr>
            <a:spLocks noGrp="1"/>
          </p:cNvSpPr>
          <p:nvPr>
            <p:ph type="pic" sz="quarter" idx="17"/>
          </p:nvPr>
        </p:nvSpPr>
        <p:spPr>
          <a:xfrm>
            <a:off x="5029200" y="2400300"/>
            <a:ext cx="1371600" cy="914400"/>
          </a:xfrm>
          <a:prstGeom prst="rect">
            <a:avLst/>
          </a:prstGeom>
          <a:noFill/>
          <a:ln>
            <a:noFill/>
          </a:ln>
        </p:spPr>
        <p:txBody>
          <a:bodyPr/>
          <a:lstStyle/>
          <a:p>
            <a:endParaRPr lang="en-US" dirty="0"/>
          </a:p>
        </p:txBody>
      </p:sp>
      <p:sp>
        <p:nvSpPr>
          <p:cNvPr id="29" name="Picture Placeholder 4"/>
          <p:cNvSpPr>
            <a:spLocks noGrp="1"/>
          </p:cNvSpPr>
          <p:nvPr>
            <p:ph type="pic" sz="quarter" idx="18"/>
          </p:nvPr>
        </p:nvSpPr>
        <p:spPr>
          <a:xfrm>
            <a:off x="7086600" y="2400300"/>
            <a:ext cx="1371600" cy="914400"/>
          </a:xfrm>
          <a:prstGeom prst="rect">
            <a:avLst/>
          </a:prstGeom>
          <a:noFill/>
          <a:ln>
            <a:noFill/>
          </a:ln>
        </p:spPr>
        <p:txBody>
          <a:bodyPr/>
          <a:lstStyle/>
          <a:p>
            <a:endParaRPr lang="en-US" dirty="0"/>
          </a:p>
        </p:txBody>
      </p:sp>
    </p:spTree>
    <p:extLst>
      <p:ext uri="{BB962C8B-B14F-4D97-AF65-F5344CB8AC3E}">
        <p14:creationId xmlns:p14="http://schemas.microsoft.com/office/powerpoint/2010/main" val="112554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 Image Righ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574958" y="545694"/>
            <a:ext cx="4569043" cy="4608576"/>
          </a:xfrm>
          <a:prstGeom prst="rect">
            <a:avLst/>
          </a:prstGeom>
          <a:solidFill>
            <a:schemeClr val="tx1">
              <a:lumMod val="50000"/>
              <a:lumOff val="50000"/>
            </a:schemeClr>
          </a:solidFill>
          <a:ln>
            <a:noFill/>
          </a:ln>
        </p:spPr>
        <p:txBody>
          <a:bodyPr/>
          <a:lstStyle/>
          <a:p>
            <a:endParaRPr lang="en-US" dirty="0"/>
          </a:p>
        </p:txBody>
      </p:sp>
      <p:sp>
        <p:nvSpPr>
          <p:cNvPr id="4" name="Title 3"/>
          <p:cNvSpPr>
            <a:spLocks noGrp="1"/>
          </p:cNvSpPr>
          <p:nvPr>
            <p:ph type="title"/>
          </p:nvPr>
        </p:nvSpPr>
        <p:spPr>
          <a:xfrm>
            <a:off x="685800" y="1143000"/>
            <a:ext cx="3429000" cy="640080"/>
          </a:xfrm>
        </p:spPr>
        <p:txBody>
          <a:bodyPr/>
          <a:lstStyle/>
          <a:p>
            <a:r>
              <a:rPr lang="en-US" dirty="0"/>
              <a:t>Click to edit Master title style</a:t>
            </a:r>
          </a:p>
        </p:txBody>
      </p:sp>
      <p:sp>
        <p:nvSpPr>
          <p:cNvPr id="8" name="Text Placeholder 7"/>
          <p:cNvSpPr>
            <a:spLocks noGrp="1"/>
          </p:cNvSpPr>
          <p:nvPr>
            <p:ph type="body" sz="quarter" idx="11"/>
          </p:nvPr>
        </p:nvSpPr>
        <p:spPr>
          <a:xfrm>
            <a:off x="685799" y="1828799"/>
            <a:ext cx="342900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367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w Image Lef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545694"/>
            <a:ext cx="4569043" cy="4608576"/>
          </a:xfrm>
          <a:prstGeom prst="rect">
            <a:avLst/>
          </a:prstGeom>
          <a:solidFill>
            <a:schemeClr val="tx1">
              <a:lumMod val="50000"/>
              <a:lumOff val="50000"/>
            </a:schemeClr>
          </a:solidFill>
        </p:spPr>
        <p:txBody>
          <a:bodyPr/>
          <a:lstStyle/>
          <a:p>
            <a:endParaRPr lang="en-US" dirty="0"/>
          </a:p>
        </p:txBody>
      </p:sp>
      <p:sp>
        <p:nvSpPr>
          <p:cNvPr id="4" name="Title 3"/>
          <p:cNvSpPr>
            <a:spLocks noGrp="1"/>
          </p:cNvSpPr>
          <p:nvPr>
            <p:ph type="title"/>
          </p:nvPr>
        </p:nvSpPr>
        <p:spPr>
          <a:xfrm>
            <a:off x="5029200" y="1143000"/>
            <a:ext cx="3429000" cy="640080"/>
          </a:xfrm>
        </p:spPr>
        <p:txBody>
          <a:bodyPr/>
          <a:lstStyle/>
          <a:p>
            <a:r>
              <a:rPr lang="en-US" dirty="0"/>
              <a:t>Click to edit Master title style</a:t>
            </a:r>
          </a:p>
        </p:txBody>
      </p:sp>
      <p:sp>
        <p:nvSpPr>
          <p:cNvPr id="8" name="Text Placeholder 7"/>
          <p:cNvSpPr>
            <a:spLocks noGrp="1"/>
          </p:cNvSpPr>
          <p:nvPr>
            <p:ph type="body" sz="quarter" idx="11"/>
          </p:nvPr>
        </p:nvSpPr>
        <p:spPr>
          <a:xfrm>
            <a:off x="5029200" y="1939925"/>
            <a:ext cx="3429000" cy="26590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3913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ual Image Overlay">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548640"/>
            <a:ext cx="4572000" cy="4608576"/>
          </a:xfrm>
          <a:prstGeom prst="rect">
            <a:avLst/>
          </a:prstGeom>
          <a:solidFill>
            <a:srgbClr val="929292"/>
          </a:solidFill>
        </p:spPr>
        <p:txBody>
          <a:bodyPr/>
          <a:lstStyle/>
          <a:p>
            <a:endParaRPr lang="en-US" dirty="0"/>
          </a:p>
        </p:txBody>
      </p:sp>
      <p:sp>
        <p:nvSpPr>
          <p:cNvPr id="3" name="Text Placeholder 2"/>
          <p:cNvSpPr>
            <a:spLocks noGrp="1"/>
          </p:cNvSpPr>
          <p:nvPr>
            <p:ph type="body" sz="quarter" idx="11"/>
          </p:nvPr>
        </p:nvSpPr>
        <p:spPr>
          <a:xfrm>
            <a:off x="68580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2"/>
          </p:nvPr>
        </p:nvSpPr>
        <p:spPr>
          <a:xfrm>
            <a:off x="4572000" y="548640"/>
            <a:ext cx="4572000" cy="4608576"/>
          </a:xfrm>
          <a:prstGeom prst="rect">
            <a:avLst/>
          </a:prstGeom>
          <a:solidFill>
            <a:srgbClr val="929292"/>
          </a:solidFill>
        </p:spPr>
        <p:txBody>
          <a:bodyPr/>
          <a:lstStyle/>
          <a:p>
            <a:endParaRPr lang="en-US" dirty="0"/>
          </a:p>
        </p:txBody>
      </p:sp>
      <p:sp>
        <p:nvSpPr>
          <p:cNvPr id="7" name="Text Placeholder 2"/>
          <p:cNvSpPr>
            <a:spLocks noGrp="1"/>
          </p:cNvSpPr>
          <p:nvPr>
            <p:ph type="body" sz="quarter" idx="13"/>
          </p:nvPr>
        </p:nvSpPr>
        <p:spPr>
          <a:xfrm>
            <a:off x="525287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880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w Caption Overlay">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548640"/>
            <a:ext cx="9144000" cy="4608576"/>
          </a:xfrm>
          <a:prstGeom prst="rect">
            <a:avLst/>
          </a:prstGeom>
          <a:solidFill>
            <a:srgbClr val="929292"/>
          </a:solidFill>
        </p:spPr>
        <p:txBody>
          <a:bodyPr/>
          <a:lstStyle/>
          <a:p>
            <a:endParaRPr lang="en-US" dirty="0"/>
          </a:p>
        </p:txBody>
      </p:sp>
      <p:sp>
        <p:nvSpPr>
          <p:cNvPr id="3" name="Text Placeholder 2"/>
          <p:cNvSpPr>
            <a:spLocks noGrp="1"/>
          </p:cNvSpPr>
          <p:nvPr>
            <p:ph type="body" sz="quarter" idx="11"/>
          </p:nvPr>
        </p:nvSpPr>
        <p:spPr>
          <a:xfrm>
            <a:off x="68580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4412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hoto">
    <p:spTree>
      <p:nvGrpSpPr>
        <p:cNvPr id="1" name=""/>
        <p:cNvGrpSpPr/>
        <p:nvPr/>
      </p:nvGrpSpPr>
      <p:grpSpPr>
        <a:xfrm>
          <a:off x="0" y="0"/>
          <a:ext cx="0" cy="0"/>
          <a:chOff x="0" y="0"/>
          <a:chExt cx="0" cy="0"/>
        </a:xfrm>
      </p:grpSpPr>
      <p:sp>
        <p:nvSpPr>
          <p:cNvPr id="7" name="Picture Placeholder 8"/>
          <p:cNvSpPr>
            <a:spLocks noGrp="1"/>
          </p:cNvSpPr>
          <p:nvPr>
            <p:ph type="pic" sz="quarter" idx="10"/>
          </p:nvPr>
        </p:nvSpPr>
        <p:spPr>
          <a:xfrm>
            <a:off x="0" y="548640"/>
            <a:ext cx="9144000" cy="4611290"/>
          </a:xfrm>
          <a:prstGeom prst="rect">
            <a:avLst/>
          </a:prstGeom>
          <a:solidFill>
            <a:srgbClr val="929292"/>
          </a:solidFill>
        </p:spPr>
        <p:txBody>
          <a:bodyPr/>
          <a:lstStyle/>
          <a:p>
            <a:endParaRPr lang="en-US" dirty="0"/>
          </a:p>
        </p:txBody>
      </p:sp>
    </p:spTree>
    <p:extLst>
      <p:ext uri="{BB962C8B-B14F-4D97-AF65-F5344CB8AC3E}">
        <p14:creationId xmlns:p14="http://schemas.microsoft.com/office/powerpoint/2010/main" val="623953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allout Photo Overlay">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548640"/>
            <a:ext cx="9144000" cy="4611290"/>
          </a:xfrm>
          <a:prstGeom prst="rect">
            <a:avLst/>
          </a:prstGeom>
          <a:solidFill>
            <a:srgbClr val="929292"/>
          </a:solidFill>
        </p:spPr>
        <p:txBody>
          <a:bodyPr/>
          <a:lstStyle/>
          <a:p>
            <a:endParaRPr lang="en-US" dirty="0"/>
          </a:p>
        </p:txBody>
      </p:sp>
      <p:sp>
        <p:nvSpPr>
          <p:cNvPr id="8" name="Title 5"/>
          <p:cNvSpPr>
            <a:spLocks noGrp="1"/>
          </p:cNvSpPr>
          <p:nvPr>
            <p:ph type="title" hasCustomPrompt="1"/>
          </p:nvPr>
        </p:nvSpPr>
        <p:spPr>
          <a:xfrm>
            <a:off x="685800" y="1371600"/>
            <a:ext cx="7772400" cy="2976035"/>
          </a:xfrm>
          <a:solidFill>
            <a:schemeClr val="tx1">
              <a:alpha val="70000"/>
            </a:schemeClr>
          </a:solidFill>
        </p:spPr>
        <p:txBody>
          <a:bodyPr lIns="914400" tIns="685800" rIns="914400" bIns="7772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685800" y="3657600"/>
            <a:ext cx="7772400" cy="6858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Tree>
    <p:extLst>
      <p:ext uri="{BB962C8B-B14F-4D97-AF65-F5344CB8AC3E}">
        <p14:creationId xmlns:p14="http://schemas.microsoft.com/office/powerpoint/2010/main" val="37125015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Orang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196608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Blu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0AA8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0AA8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49372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1"/>
          <p:cNvSpPr>
            <a:spLocks noGrp="1"/>
          </p:cNvSpPr>
          <p:nvPr>
            <p:ph type="ctrTitle"/>
          </p:nvPr>
        </p:nvSpPr>
        <p:spPr>
          <a:xfrm>
            <a:off x="685800" y="1828800"/>
            <a:ext cx="7772400" cy="1143000"/>
          </a:xfrm>
        </p:spPr>
        <p:txBody>
          <a:bodyPr anchor="b">
            <a:normAutofit/>
          </a:bodyPr>
          <a:lstStyle>
            <a:lvl1pPr>
              <a:defRPr sz="3200" b="0" i="0">
                <a:ln w="1270">
                  <a:noFill/>
                </a:ln>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1">
                    <a:alpha val="75000"/>
                  </a:schemeClr>
                </a:solidFill>
              </a:defRPr>
            </a:lvl1pPr>
            <a:lvl2pPr>
              <a:defRPr>
                <a:solidFill>
                  <a:schemeClr val="bg1">
                    <a:alpha val="75000"/>
                  </a:schemeClr>
                </a:solidFill>
              </a:defRPr>
            </a:lvl2pPr>
            <a:lvl3pPr>
              <a:defRPr>
                <a:solidFill>
                  <a:schemeClr val="bg1">
                    <a:alpha val="75000"/>
                  </a:schemeClr>
                </a:solidFill>
              </a:defRPr>
            </a:lvl3pPr>
            <a:lvl4pPr>
              <a:defRPr>
                <a:solidFill>
                  <a:schemeClr val="bg1">
                    <a:alpha val="75000"/>
                  </a:schemeClr>
                </a:solidFill>
              </a:defRPr>
            </a:lvl4pPr>
            <a:lvl5pPr>
              <a:defRPr>
                <a:solidFill>
                  <a:schemeClr val="bg1">
                    <a:alpha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818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Green">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7BA7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7BA7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49372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Purpl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9064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9064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532138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Aqua">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71C1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71C1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532138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Dark Blu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0061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0061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6861741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0"/>
            <a:ext cx="9144000" cy="5157216"/>
          </a:xfrm>
          <a:prstGeom prst="rect">
            <a:avLst/>
          </a:prstGeom>
          <a:solidFill>
            <a:srgbClr val="929292"/>
          </a:solidFill>
        </p:spPr>
        <p:txBody>
          <a:bodyPr/>
          <a:lstStyle/>
          <a:p>
            <a:endParaRPr lang="en-US" dirty="0"/>
          </a:p>
        </p:txBody>
      </p:sp>
      <p:sp>
        <p:nvSpPr>
          <p:cNvPr id="3" name="Text Placeholder 2"/>
          <p:cNvSpPr>
            <a:spLocks noGrp="1"/>
          </p:cNvSpPr>
          <p:nvPr>
            <p:ph type="body" sz="quarter" idx="11" hasCustomPrompt="1"/>
          </p:nvPr>
        </p:nvSpPr>
        <p:spPr>
          <a:xfrm>
            <a:off x="685800" y="2862072"/>
            <a:ext cx="3195026" cy="1822450"/>
          </a:xfrm>
          <a:solidFill>
            <a:schemeClr val="tx1">
              <a:alpha val="70000"/>
            </a:schemeClr>
          </a:solidFill>
        </p:spPr>
        <p:txBody>
          <a:bodyPr lIns="274320" tIns="274320" rIns="274320" bIns="274320" numCol="1" spcCol="457200" anchor="ctr" anchorCtr="0"/>
          <a:lstStyle>
            <a:lvl1pPr>
              <a:lnSpc>
                <a:spcPts val="3600"/>
              </a:lnSpc>
              <a:defRPr sz="3200" b="0">
                <a:ln>
                  <a:noFill/>
                </a:ln>
                <a:solidFill>
                  <a:srgbClr val="FFFFFF"/>
                </a:solidFill>
                <a:latin typeface="Arial" panose="020B0604020202020204" pitchFamily="34" charset="0"/>
                <a:cs typeface="Arial" panose="020B0604020202020204" pitchFamily="34" charset="0"/>
              </a:defRPr>
            </a:lvl1pPr>
            <a:lvl2pPr>
              <a:lnSpc>
                <a:spcPts val="3600"/>
              </a:lnSpc>
              <a:defRPr sz="3200">
                <a:solidFill>
                  <a:srgbClr val="FFFFFF"/>
                </a:solidFill>
                <a:latin typeface="Helvetica Light"/>
                <a:cs typeface="Helvetica Light"/>
              </a:defRPr>
            </a:lvl2pPr>
            <a:lvl3pPr>
              <a:lnSpc>
                <a:spcPts val="3600"/>
              </a:lnSpc>
              <a:defRPr sz="3200">
                <a:solidFill>
                  <a:srgbClr val="FFFFFF"/>
                </a:solidFill>
                <a:latin typeface="Helvetica Light"/>
                <a:cs typeface="Helvetica Light"/>
              </a:defRPr>
            </a:lvl3pPr>
            <a:lvl4pPr>
              <a:lnSpc>
                <a:spcPts val="3600"/>
              </a:lnSpc>
              <a:defRPr sz="3200">
                <a:solidFill>
                  <a:srgbClr val="FFFFFF"/>
                </a:solidFill>
                <a:latin typeface="Helvetica Light"/>
                <a:cs typeface="Helvetica Light"/>
              </a:defRPr>
            </a:lvl4pPr>
            <a:lvl5pPr>
              <a:lnSpc>
                <a:spcPts val="3600"/>
              </a:lnSpc>
              <a:defRPr sz="3200">
                <a:solidFill>
                  <a:srgbClr val="FFFFFF"/>
                </a:solidFill>
                <a:latin typeface="Helvetica Light"/>
                <a:cs typeface="Helvetica Light"/>
              </a:defRPr>
            </a:lvl5pPr>
          </a:lstStyle>
          <a:p>
            <a:pPr lvl="0"/>
            <a:r>
              <a:rPr lang="en-US" dirty="0"/>
              <a:t>Thank you!</a:t>
            </a:r>
          </a:p>
        </p:txBody>
      </p:sp>
    </p:spTree>
    <p:extLst>
      <p:ext uri="{BB962C8B-B14F-4D97-AF65-F5344CB8AC3E}">
        <p14:creationId xmlns:p14="http://schemas.microsoft.com/office/powerpoint/2010/main" val="4096561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Char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457200" y="1143000"/>
            <a:ext cx="8229600" cy="3657600"/>
          </a:xfrm>
          <a:prstGeom prst="rect">
            <a:avLst/>
          </a:prstGeom>
        </p:spPr>
        <p:txBody>
          <a:bodyPr/>
          <a:lstStyle/>
          <a:p>
            <a:endParaRPr lang="en-US" dirty="0"/>
          </a:p>
        </p:txBody>
      </p:sp>
      <p:sp>
        <p:nvSpPr>
          <p:cNvPr id="5"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2885673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with Title">
    <p:spTree>
      <p:nvGrpSpPr>
        <p:cNvPr id="1" name=""/>
        <p:cNvGrpSpPr/>
        <p:nvPr/>
      </p:nvGrpSpPr>
      <p:grpSpPr>
        <a:xfrm>
          <a:off x="0" y="0"/>
          <a:ext cx="0" cy="0"/>
          <a:chOff x="0" y="0"/>
          <a:chExt cx="0" cy="0"/>
        </a:xfrm>
      </p:grpSpPr>
      <p:sp>
        <p:nvSpPr>
          <p:cNvPr id="3" name="Table Placeholder 2"/>
          <p:cNvSpPr>
            <a:spLocks noGrp="1"/>
          </p:cNvSpPr>
          <p:nvPr>
            <p:ph type="tbl" sz="quarter" idx="12"/>
          </p:nvPr>
        </p:nvSpPr>
        <p:spPr>
          <a:xfrm>
            <a:off x="685800" y="1371600"/>
            <a:ext cx="7772400" cy="3291840"/>
          </a:xfrm>
          <a:prstGeom prst="rect">
            <a:avLst/>
          </a:prstGeom>
        </p:spPr>
        <p:txBody>
          <a:bodyPr/>
          <a:lstStyle/>
          <a:p>
            <a:endParaRPr lang="en-US"/>
          </a:p>
        </p:txBody>
      </p:sp>
      <p:sp>
        <p:nvSpPr>
          <p:cNvPr id="6"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159319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p/Graphic Title">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685801" y="1371600"/>
            <a:ext cx="7772400" cy="3291840"/>
          </a:xfrm>
          <a:prstGeom prst="rect">
            <a:avLst/>
          </a:prstGeom>
        </p:spPr>
        <p:txBody>
          <a:bodyPr/>
          <a:lstStyle/>
          <a:p>
            <a:endParaRPr lang="en-US"/>
          </a:p>
        </p:txBody>
      </p:sp>
      <p:sp>
        <p:nvSpPr>
          <p:cNvPr id="6"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121490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w Tex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3431218" y="914400"/>
            <a:ext cx="5255582" cy="3886200"/>
          </a:xfrm>
          <a:prstGeom prst="rect">
            <a:avLst/>
          </a:prstGeom>
        </p:spPr>
        <p:txBody>
          <a:bodyPr/>
          <a:lstStyle/>
          <a:p>
            <a:endParaRPr lang="en-US"/>
          </a:p>
        </p:txBody>
      </p:sp>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3336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ture w Text">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p:cNvSpPr>
            <a:spLocks noGrp="1"/>
          </p:cNvSpPr>
          <p:nvPr>
            <p:ph type="pic" sz="quarter" idx="12"/>
          </p:nvPr>
        </p:nvSpPr>
        <p:spPr>
          <a:xfrm>
            <a:off x="3430588" y="914400"/>
            <a:ext cx="5256212" cy="3886200"/>
          </a:xfrm>
        </p:spPr>
        <p:txBody>
          <a:bodyPr/>
          <a:lstStyle/>
          <a:p>
            <a:endParaRPr lang="en-US"/>
          </a:p>
        </p:txBody>
      </p:sp>
    </p:spTree>
    <p:extLst>
      <p:ext uri="{BB962C8B-B14F-4D97-AF65-F5344CB8AC3E}">
        <p14:creationId xmlns:p14="http://schemas.microsoft.com/office/powerpoint/2010/main" val="85495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vider 1">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1"/>
          <p:cNvSpPr>
            <a:spLocks noGrp="1"/>
          </p:cNvSpPr>
          <p:nvPr>
            <p:ph type="ctrTitle"/>
          </p:nvPr>
        </p:nvSpPr>
        <p:spPr>
          <a:xfrm>
            <a:off x="685800" y="1828800"/>
            <a:ext cx="7772400" cy="1143000"/>
          </a:xfrm>
        </p:spPr>
        <p:txBody>
          <a:bodyPr anchor="b">
            <a:normAutofit/>
          </a:bodyPr>
          <a:lstStyle>
            <a:lvl1pPr>
              <a:defRPr sz="3200" b="0" i="0">
                <a:ln w="1270">
                  <a:noFill/>
                </a:ln>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1">
                    <a:alpha val="75000"/>
                  </a:schemeClr>
                </a:solidFill>
              </a:defRPr>
            </a:lvl1pPr>
            <a:lvl2pPr>
              <a:defRPr>
                <a:solidFill>
                  <a:schemeClr val="bg1">
                    <a:alpha val="75000"/>
                  </a:schemeClr>
                </a:solidFill>
              </a:defRPr>
            </a:lvl2pPr>
            <a:lvl3pPr>
              <a:defRPr>
                <a:solidFill>
                  <a:schemeClr val="bg1">
                    <a:alpha val="75000"/>
                  </a:schemeClr>
                </a:solidFill>
              </a:defRPr>
            </a:lvl3pPr>
            <a:lvl4pPr>
              <a:defRPr>
                <a:solidFill>
                  <a:schemeClr val="bg1">
                    <a:alpha val="75000"/>
                  </a:schemeClr>
                </a:solidFill>
              </a:defRPr>
            </a:lvl4pPr>
            <a:lvl5pPr>
              <a:defRPr>
                <a:solidFill>
                  <a:schemeClr val="bg1">
                    <a:alpha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1825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cture w Text Gray">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7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harts">
    <p:spTree>
      <p:nvGrpSpPr>
        <p:cNvPr id="1" name=""/>
        <p:cNvGrpSpPr/>
        <p:nvPr/>
      </p:nvGrpSpPr>
      <p:grpSpPr>
        <a:xfrm>
          <a:off x="0" y="0"/>
          <a:ext cx="0" cy="0"/>
          <a:chOff x="0" y="0"/>
          <a:chExt cx="0" cy="0"/>
        </a:xfrm>
      </p:grpSpPr>
      <p:sp>
        <p:nvSpPr>
          <p:cNvPr id="5" name="Chart Placeholder 3"/>
          <p:cNvSpPr>
            <a:spLocks noGrp="1"/>
          </p:cNvSpPr>
          <p:nvPr>
            <p:ph type="chart" sz="quarter" idx="11"/>
          </p:nvPr>
        </p:nvSpPr>
        <p:spPr>
          <a:xfrm>
            <a:off x="685800" y="1143000"/>
            <a:ext cx="3429000" cy="3566160"/>
          </a:xfrm>
          <a:prstGeom prst="rect">
            <a:avLst/>
          </a:prstGeom>
        </p:spPr>
        <p:txBody>
          <a:bodyPr/>
          <a:lstStyle/>
          <a:p>
            <a:endParaRPr lang="en-US"/>
          </a:p>
        </p:txBody>
      </p:sp>
      <p:sp>
        <p:nvSpPr>
          <p:cNvPr id="7" name="Chart Placeholder 3"/>
          <p:cNvSpPr>
            <a:spLocks noGrp="1"/>
          </p:cNvSpPr>
          <p:nvPr>
            <p:ph type="chart" sz="quarter" idx="12"/>
          </p:nvPr>
        </p:nvSpPr>
        <p:spPr>
          <a:xfrm>
            <a:off x="5024122" y="1143000"/>
            <a:ext cx="3429000" cy="3566160"/>
          </a:xfrm>
          <a:prstGeom prst="rect">
            <a:avLst/>
          </a:prstGeom>
        </p:spPr>
        <p:txBody>
          <a:bodyPr/>
          <a:lstStyle/>
          <a:p>
            <a:endParaRPr lang="en-US"/>
          </a:p>
        </p:txBody>
      </p:sp>
      <p:sp>
        <p:nvSpPr>
          <p:cNvPr id="8" name="Text Placeholder 4"/>
          <p:cNvSpPr>
            <a:spLocks noGrp="1"/>
          </p:cNvSpPr>
          <p:nvPr>
            <p:ph type="body" sz="quarter" idx="13"/>
          </p:nvPr>
        </p:nvSpPr>
        <p:spPr>
          <a:xfrm>
            <a:off x="685800" y="914400"/>
            <a:ext cx="3429000" cy="228600"/>
          </a:xfrm>
        </p:spPr>
        <p:txBody>
          <a:bodyPr/>
          <a:lstStyle/>
          <a:p>
            <a:pPr lvl="0"/>
            <a:r>
              <a:rPr lang="en-US" dirty="0"/>
              <a:t>Click to edit Master text styles</a:t>
            </a:r>
          </a:p>
        </p:txBody>
      </p:sp>
      <p:sp>
        <p:nvSpPr>
          <p:cNvPr id="9" name="Text Placeholder 4"/>
          <p:cNvSpPr>
            <a:spLocks noGrp="1"/>
          </p:cNvSpPr>
          <p:nvPr>
            <p:ph type="body" sz="quarter" idx="14"/>
          </p:nvPr>
        </p:nvSpPr>
        <p:spPr>
          <a:xfrm>
            <a:off x="5024122" y="914400"/>
            <a:ext cx="3429000" cy="228600"/>
          </a:xfrm>
        </p:spPr>
        <p:txBody>
          <a:bodyPr/>
          <a:lstStyle/>
          <a:p>
            <a:pPr lvl="0"/>
            <a:r>
              <a:rPr lang="en-US" dirty="0"/>
              <a:t>Click to edit Master text styles</a:t>
            </a:r>
          </a:p>
        </p:txBody>
      </p:sp>
    </p:spTree>
    <p:extLst>
      <p:ext uri="{BB962C8B-B14F-4D97-AF65-F5344CB8AC3E}">
        <p14:creationId xmlns:p14="http://schemas.microsoft.com/office/powerpoint/2010/main" val="1681614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rategic Prioritie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800" y="3429000"/>
            <a:ext cx="1142999" cy="67962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7317946" y="3429000"/>
            <a:ext cx="1140252"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cxnSp>
        <p:nvCxnSpPr>
          <p:cNvPr id="9" name="Straight Connector 8"/>
          <p:cNvCxnSpPr/>
          <p:nvPr userDrawn="1"/>
        </p:nvCxnSpPr>
        <p:spPr>
          <a:xfrm>
            <a:off x="3747118"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006699" y="3429000"/>
            <a:ext cx="1131324"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7058365"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2" name="Text Placeholder 7"/>
          <p:cNvSpPr>
            <a:spLocks noGrp="1"/>
          </p:cNvSpPr>
          <p:nvPr>
            <p:ph type="body" sz="quarter" idx="14"/>
          </p:nvPr>
        </p:nvSpPr>
        <p:spPr>
          <a:xfrm>
            <a:off x="5657185" y="3429000"/>
            <a:ext cx="1141599"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5"/>
          </p:nvPr>
        </p:nvSpPr>
        <p:spPr>
          <a:xfrm>
            <a:off x="2347961" y="3429000"/>
            <a:ext cx="1139576"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4" name="Straight Connector 13"/>
          <p:cNvCxnSpPr/>
          <p:nvPr userDrawn="1"/>
        </p:nvCxnSpPr>
        <p:spPr>
          <a:xfrm>
            <a:off x="2088380"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5397604"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nvGrpSpPr>
          <p:cNvPr id="31" name="Group 30"/>
          <p:cNvGrpSpPr/>
          <p:nvPr userDrawn="1"/>
        </p:nvGrpSpPr>
        <p:grpSpPr>
          <a:xfrm>
            <a:off x="755312" y="2057400"/>
            <a:ext cx="1005840" cy="1005840"/>
            <a:chOff x="755312" y="2057400"/>
            <a:chExt cx="1005840" cy="1005840"/>
          </a:xfrm>
        </p:grpSpPr>
        <p:sp>
          <p:nvSpPr>
            <p:cNvPr id="3" name="Oval 2"/>
            <p:cNvSpPr>
              <a:spLocks noChangeAspect="1"/>
            </p:cNvSpPr>
            <p:nvPr userDrawn="1"/>
          </p:nvSpPr>
          <p:spPr>
            <a:xfrm>
              <a:off x="755312"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pic>
          <p:nvPicPr>
            <p:cNvPr id="4" name="Picture 3" descr="Coasts-WHT-01.eps"/>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45464" y="2329248"/>
              <a:ext cx="654627" cy="457200"/>
            </a:xfrm>
            <a:prstGeom prst="rect">
              <a:avLst/>
            </a:prstGeom>
          </p:spPr>
        </p:pic>
      </p:grpSp>
      <p:grpSp>
        <p:nvGrpSpPr>
          <p:cNvPr id="32" name="Group 31"/>
          <p:cNvGrpSpPr/>
          <p:nvPr userDrawn="1"/>
        </p:nvGrpSpPr>
        <p:grpSpPr>
          <a:xfrm>
            <a:off x="2412961" y="2057400"/>
            <a:ext cx="1005840" cy="1005840"/>
            <a:chOff x="2412961" y="2057400"/>
            <a:chExt cx="1005840" cy="1005840"/>
          </a:xfrm>
        </p:grpSpPr>
        <p:sp>
          <p:nvSpPr>
            <p:cNvPr id="25" name="Oval 24"/>
            <p:cNvSpPr>
              <a:spLocks noChangeAspect="1"/>
            </p:cNvSpPr>
            <p:nvPr userDrawn="1"/>
          </p:nvSpPr>
          <p:spPr>
            <a:xfrm>
              <a:off x="2412961"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Working_Lands-WHT-01.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644861" y="2247728"/>
              <a:ext cx="548640" cy="567890"/>
            </a:xfrm>
            <a:prstGeom prst="rect">
              <a:avLst/>
            </a:prstGeom>
          </p:spPr>
        </p:pic>
      </p:grpSp>
      <p:grpSp>
        <p:nvGrpSpPr>
          <p:cNvPr id="33" name="Group 32"/>
          <p:cNvGrpSpPr/>
          <p:nvPr userDrawn="1"/>
        </p:nvGrpSpPr>
        <p:grpSpPr>
          <a:xfrm>
            <a:off x="4070610" y="2057400"/>
            <a:ext cx="1005840" cy="1005840"/>
            <a:chOff x="4070610" y="2057400"/>
            <a:chExt cx="1005840" cy="1005840"/>
          </a:xfrm>
        </p:grpSpPr>
        <p:sp>
          <p:nvSpPr>
            <p:cNvPr id="26" name="Oval 25"/>
            <p:cNvSpPr>
              <a:spLocks noChangeAspect="1"/>
            </p:cNvSpPr>
            <p:nvPr userDrawn="1"/>
          </p:nvSpPr>
          <p:spPr>
            <a:xfrm>
              <a:off x="4070610"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8" name="Picture 27" descr="Water-WHT-01.eps"/>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221547" y="2257777"/>
              <a:ext cx="709824" cy="610078"/>
            </a:xfrm>
            <a:prstGeom prst="rect">
              <a:avLst/>
            </a:prstGeom>
          </p:spPr>
        </p:pic>
      </p:grpSp>
      <p:grpSp>
        <p:nvGrpSpPr>
          <p:cNvPr id="35" name="Group 34"/>
          <p:cNvGrpSpPr/>
          <p:nvPr userDrawn="1"/>
        </p:nvGrpSpPr>
        <p:grpSpPr>
          <a:xfrm>
            <a:off x="7385907" y="2057400"/>
            <a:ext cx="1005840" cy="1005840"/>
            <a:chOff x="7385907" y="2057400"/>
            <a:chExt cx="1005840" cy="1005840"/>
          </a:xfrm>
        </p:grpSpPr>
        <p:sp>
          <p:nvSpPr>
            <p:cNvPr id="24" name="Oval 23"/>
            <p:cNvSpPr>
              <a:spLocks noChangeAspect="1"/>
            </p:cNvSpPr>
            <p:nvPr userDrawn="1"/>
          </p:nvSpPr>
          <p:spPr>
            <a:xfrm>
              <a:off x="7385907"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descr="Climate_Energy-WHT-01.eps"/>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7597689" y="2322479"/>
              <a:ext cx="502920" cy="492861"/>
            </a:xfrm>
            <a:prstGeom prst="rect">
              <a:avLst/>
            </a:prstGeom>
          </p:spPr>
        </p:pic>
      </p:grpSp>
      <p:grpSp>
        <p:nvGrpSpPr>
          <p:cNvPr id="34" name="Group 33"/>
          <p:cNvGrpSpPr/>
          <p:nvPr userDrawn="1"/>
        </p:nvGrpSpPr>
        <p:grpSpPr>
          <a:xfrm>
            <a:off x="5728258" y="2057400"/>
            <a:ext cx="1005840" cy="1005840"/>
            <a:chOff x="5728258" y="2057400"/>
            <a:chExt cx="1005840" cy="1005840"/>
          </a:xfrm>
        </p:grpSpPr>
        <p:sp>
          <p:nvSpPr>
            <p:cNvPr id="27" name="Oval 26"/>
            <p:cNvSpPr>
              <a:spLocks noChangeAspect="1"/>
            </p:cNvSpPr>
            <p:nvPr userDrawn="1"/>
          </p:nvSpPr>
          <p:spPr>
            <a:xfrm>
              <a:off x="5728258"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0" name="Picture 29" descr="Communities-WHT-01.eps"/>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6034583" y="2287024"/>
              <a:ext cx="393192" cy="531340"/>
            </a:xfrm>
            <a:prstGeom prst="rect">
              <a:avLst/>
            </a:prstGeom>
          </p:spPr>
        </p:pic>
      </p:grpSp>
    </p:spTree>
    <p:extLst>
      <p:ext uri="{BB962C8B-B14F-4D97-AF65-F5344CB8AC3E}">
        <p14:creationId xmlns:p14="http://schemas.microsoft.com/office/powerpoint/2010/main" val="353267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rategic Intro Coasts">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7" name="Group 6"/>
          <p:cNvGrpSpPr>
            <a:grpSpLocks noChangeAspect="1"/>
          </p:cNvGrpSpPr>
          <p:nvPr userDrawn="1"/>
        </p:nvGrpSpPr>
        <p:grpSpPr>
          <a:xfrm>
            <a:off x="685800" y="960120"/>
            <a:ext cx="640080" cy="640080"/>
            <a:chOff x="755312" y="2057400"/>
            <a:chExt cx="1005840" cy="1005840"/>
          </a:xfrm>
        </p:grpSpPr>
        <p:sp>
          <p:nvSpPr>
            <p:cNvPr id="8" name="Oval 7"/>
            <p:cNvSpPr>
              <a:spLocks noChangeAspect="1"/>
            </p:cNvSpPr>
            <p:nvPr userDrawn="1"/>
          </p:nvSpPr>
          <p:spPr>
            <a:xfrm>
              <a:off x="755312" y="2057400"/>
              <a:ext cx="1005840" cy="1005840"/>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45464" y="2329248"/>
              <a:ext cx="654626" cy="457199"/>
            </a:xfrm>
            <a:prstGeom prst="rect">
              <a:avLst/>
            </a:prstGeom>
          </p:spPr>
        </p:pic>
      </p:grpSp>
      <p:sp>
        <p:nvSpPr>
          <p:cNvPr id="10"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9225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rategic Info Working">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rgbClr val="968C7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2412961" y="2057400"/>
            <a:chExt cx="1005840" cy="1005840"/>
          </a:xfrm>
          <a:solidFill>
            <a:srgbClr val="FFFFFF"/>
          </a:solidFill>
        </p:grpSpPr>
        <p:sp>
          <p:nvSpPr>
            <p:cNvPr id="11" name="Oval 10"/>
            <p:cNvSpPr>
              <a:spLocks noChangeAspect="1"/>
            </p:cNvSpPr>
            <p:nvPr userDrawn="1"/>
          </p:nvSpPr>
          <p:spPr>
            <a:xfrm>
              <a:off x="2412961"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644861" y="2247728"/>
              <a:ext cx="548639" cy="567890"/>
            </a:xfrm>
            <a:prstGeom prst="rect">
              <a:avLst/>
            </a:prstGeom>
            <a:grpFill/>
          </p:spPr>
        </p:pic>
      </p:grpSp>
      <p:sp>
        <p:nvSpPr>
          <p:cNvPr id="13"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rategic Intro Water">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4070610" y="2057400"/>
            <a:chExt cx="1005840" cy="1005840"/>
          </a:xfrm>
          <a:solidFill>
            <a:srgbClr val="FFFFFF"/>
          </a:solidFill>
        </p:grpSpPr>
        <p:sp>
          <p:nvSpPr>
            <p:cNvPr id="11" name="Oval 10"/>
            <p:cNvSpPr>
              <a:spLocks noChangeAspect="1"/>
            </p:cNvSpPr>
            <p:nvPr userDrawn="1"/>
          </p:nvSpPr>
          <p:spPr>
            <a:xfrm>
              <a:off x="4070610"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221547" y="2257777"/>
              <a:ext cx="709824" cy="610077"/>
            </a:xfrm>
            <a:prstGeom prst="rect">
              <a:avLst/>
            </a:prstGeom>
            <a:grpFill/>
          </p:spPr>
        </p:pic>
      </p:gr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rategic Intro Communities">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5728258" y="2057400"/>
            <a:chExt cx="1005840" cy="1005840"/>
          </a:xfrm>
          <a:solidFill>
            <a:srgbClr val="FFFFFF"/>
          </a:solidFill>
        </p:grpSpPr>
        <p:sp>
          <p:nvSpPr>
            <p:cNvPr id="11" name="Oval 10"/>
            <p:cNvSpPr>
              <a:spLocks noChangeAspect="1"/>
            </p:cNvSpPr>
            <p:nvPr userDrawn="1"/>
          </p:nvSpPr>
          <p:spPr>
            <a:xfrm>
              <a:off x="5728258"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34583" y="2287024"/>
              <a:ext cx="393191" cy="531340"/>
            </a:xfrm>
            <a:prstGeom prst="rect">
              <a:avLst/>
            </a:prstGeom>
            <a:grpFill/>
          </p:spPr>
        </p:pic>
      </p:grpSp>
      <p:sp>
        <p:nvSpPr>
          <p:cNvPr id="14"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trategic Intro Climate">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7385907" y="2057400"/>
            <a:chExt cx="1005840" cy="1005840"/>
          </a:xfrm>
          <a:solidFill>
            <a:schemeClr val="bg1"/>
          </a:solidFill>
        </p:grpSpPr>
        <p:sp>
          <p:nvSpPr>
            <p:cNvPr id="11" name="Oval 10"/>
            <p:cNvSpPr>
              <a:spLocks noChangeAspect="1"/>
            </p:cNvSpPr>
            <p:nvPr userDrawn="1"/>
          </p:nvSpPr>
          <p:spPr>
            <a:xfrm>
              <a:off x="7385907"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597689" y="2322479"/>
              <a:ext cx="502919" cy="492861"/>
            </a:xfrm>
            <a:prstGeom prst="rect">
              <a:avLst/>
            </a:prstGeom>
            <a:grpFill/>
          </p:spPr>
        </p:pic>
      </p:grpSp>
      <p:sp>
        <p:nvSpPr>
          <p:cNvPr id="13"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rategic Text">
    <p:spTree>
      <p:nvGrpSpPr>
        <p:cNvPr id="1" name=""/>
        <p:cNvGrpSpPr/>
        <p:nvPr/>
      </p:nvGrpSpPr>
      <p:grpSpPr>
        <a:xfrm>
          <a:off x="0" y="0"/>
          <a:ext cx="0" cy="0"/>
          <a:chOff x="0" y="0"/>
          <a:chExt cx="0" cy="0"/>
        </a:xfrm>
      </p:grpSpPr>
      <p:sp>
        <p:nvSpPr>
          <p:cNvPr id="2" name="Title 1"/>
          <p:cNvSpPr>
            <a:spLocks noGrp="1"/>
          </p:cNvSpPr>
          <p:nvPr>
            <p:ph type="title"/>
          </p:nvPr>
        </p:nvSpPr>
        <p:spPr>
          <a:xfrm>
            <a:off x="1606378" y="1143000"/>
            <a:ext cx="6851822" cy="640080"/>
          </a:xfrm>
        </p:spPr>
        <p:txBody>
          <a:bodyPr/>
          <a:lstStyle/>
          <a:p>
            <a:r>
              <a:rPr lang="en-US" dirty="0"/>
              <a:t>Click to edit Master title style</a:t>
            </a:r>
          </a:p>
        </p:txBody>
      </p:sp>
      <p:sp>
        <p:nvSpPr>
          <p:cNvPr id="5" name="Text Placeholder 4"/>
          <p:cNvSpPr>
            <a:spLocks noGrp="1"/>
          </p:cNvSpPr>
          <p:nvPr>
            <p:ph type="body" sz="quarter" idx="10"/>
          </p:nvPr>
        </p:nvSpPr>
        <p:spPr>
          <a:xfrm>
            <a:off x="1606378" y="1828800"/>
            <a:ext cx="6851822" cy="2743200"/>
          </a:xfrm>
        </p:spPr>
        <p:txBody>
          <a:bodyPr numCol="2" spcCol="4572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Tree>
    <p:extLst>
      <p:ext uri="{BB962C8B-B14F-4D97-AF65-F5344CB8AC3E}">
        <p14:creationId xmlns:p14="http://schemas.microsoft.com/office/powerpoint/2010/main" val="3219662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rategic Image">
    <p:spTree>
      <p:nvGrpSpPr>
        <p:cNvPr id="1" name=""/>
        <p:cNvGrpSpPr/>
        <p:nvPr/>
      </p:nvGrpSpPr>
      <p:grpSpPr>
        <a:xfrm>
          <a:off x="0" y="0"/>
          <a:ext cx="0" cy="0"/>
          <a:chOff x="0" y="0"/>
          <a:chExt cx="0" cy="0"/>
        </a:xfrm>
      </p:grpSpPr>
      <p:sp>
        <p:nvSpPr>
          <p:cNvPr id="10" name="Picture Placeholder 8"/>
          <p:cNvSpPr>
            <a:spLocks noGrp="1"/>
          </p:cNvSpPr>
          <p:nvPr>
            <p:ph type="pic" sz="quarter" idx="11"/>
          </p:nvPr>
        </p:nvSpPr>
        <p:spPr>
          <a:xfrm>
            <a:off x="0" y="548640"/>
            <a:ext cx="9144000" cy="4611290"/>
          </a:xfrm>
          <a:prstGeom prst="rect">
            <a:avLst/>
          </a:prstGeom>
          <a:solidFill>
            <a:srgbClr val="929292"/>
          </a:solidFill>
          <a:ln>
            <a:noFill/>
          </a:ln>
        </p:spPr>
        <p:txBody>
          <a:bodyPr/>
          <a:lstStyle/>
          <a:p>
            <a:endParaRPr lang="en-US" dirty="0"/>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630695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a:xfrm>
            <a:off x="685800" y="1828800"/>
            <a:ext cx="7772400" cy="1143000"/>
          </a:xfrm>
        </p:spPr>
        <p:txBody>
          <a:bodyPr anchor="b" anchorCtr="0"/>
          <a:lstStyle>
            <a:lvl1pPr>
              <a:defRPr sz="3200" b="0" i="0">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7708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Text Placeholder 4"/>
          <p:cNvSpPr>
            <a:spLocks noGrp="1"/>
          </p:cNvSpPr>
          <p:nvPr>
            <p:ph type="body" sz="quarter" idx="10"/>
          </p:nvPr>
        </p:nvSpPr>
        <p:spPr>
          <a:xfrm>
            <a:off x="685800" y="1828800"/>
            <a:ext cx="7772400" cy="2743200"/>
          </a:xfrm>
        </p:spPr>
        <p:txBody>
          <a:bodyPr numCol="2" spcCol="457200"/>
          <a:lstStyle>
            <a:lvl3pPr>
              <a:defRPr sz="1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Tree>
    <p:extLst>
      <p:ext uri="{BB962C8B-B14F-4D97-AF65-F5344CB8AC3E}">
        <p14:creationId xmlns:p14="http://schemas.microsoft.com/office/powerpoint/2010/main" val="3558774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1828799"/>
            <a:ext cx="3520440" cy="27432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4937760" y="1828799"/>
            <a:ext cx="352044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4572000"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372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Con">
    <p:spTree>
      <p:nvGrpSpPr>
        <p:cNvPr id="1" name=""/>
        <p:cNvGrpSpPr/>
        <p:nvPr/>
      </p:nvGrpSpPr>
      <p:grpSpPr>
        <a:xfrm>
          <a:off x="0" y="0"/>
          <a:ext cx="0" cy="0"/>
          <a:chOff x="0" y="0"/>
          <a:chExt cx="0" cy="0"/>
        </a:xfrm>
      </p:grpSpPr>
      <p:sp>
        <p:nvSpPr>
          <p:cNvPr id="13" name="Rectangle 12"/>
          <p:cNvSpPr/>
          <p:nvPr userDrawn="1"/>
        </p:nvSpPr>
        <p:spPr>
          <a:xfrm>
            <a:off x="4572000" y="1965960"/>
            <a:ext cx="4572000" cy="32004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p:cNvSpPr/>
          <p:nvPr userDrawn="1"/>
        </p:nvSpPr>
        <p:spPr>
          <a:xfrm>
            <a:off x="0" y="1965960"/>
            <a:ext cx="4572000" cy="32004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ext Placeholder 7"/>
          <p:cNvSpPr>
            <a:spLocks noGrp="1"/>
          </p:cNvSpPr>
          <p:nvPr>
            <p:ph type="body" sz="quarter" idx="11"/>
          </p:nvPr>
        </p:nvSpPr>
        <p:spPr>
          <a:xfrm>
            <a:off x="685799" y="2514600"/>
            <a:ext cx="3429000" cy="2057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5029200" y="2514600"/>
            <a:ext cx="3429000" cy="2057400"/>
          </a:xfrm>
        </p:spPr>
        <p:txBody>
          <a:bodyPr/>
          <a:lstStyle>
            <a:lvl1pPr>
              <a:defRPr>
                <a:solidFill>
                  <a:schemeClr val="accent1"/>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a:xfrm>
            <a:off x="685800" y="1143000"/>
            <a:ext cx="7772400" cy="363477"/>
          </a:xfrm>
        </p:spPr>
        <p:txBody>
          <a:bodyPr/>
          <a:lstStyle/>
          <a:p>
            <a:r>
              <a:rPr lang="en-US" dirty="0"/>
              <a:t>Click to edit Master title style</a:t>
            </a:r>
          </a:p>
        </p:txBody>
      </p:sp>
      <p:cxnSp>
        <p:nvCxnSpPr>
          <p:cNvPr id="15" name="Straight Connector 14"/>
          <p:cNvCxnSpPr/>
          <p:nvPr userDrawn="1"/>
        </p:nvCxnSpPr>
        <p:spPr>
          <a:xfrm>
            <a:off x="0" y="1965960"/>
            <a:ext cx="9144000" cy="0"/>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9031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Short">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2286000"/>
            <a:ext cx="3520440" cy="18288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4937760" y="2286000"/>
            <a:ext cx="3520440" cy="1828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4572000" y="2286000"/>
            <a:ext cx="0" cy="18288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786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1828799"/>
            <a:ext cx="2193269" cy="27432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6262959" y="1828799"/>
            <a:ext cx="2195239"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3176314"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3473560" y="1828799"/>
            <a:ext cx="2194908"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5965714"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889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9144000" cy="5450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5800" y="1143000"/>
            <a:ext cx="7772400" cy="640080"/>
          </a:xfrm>
          <a:prstGeom prst="rect">
            <a:avLst/>
          </a:prstGeom>
        </p:spPr>
        <p:txBody>
          <a:bodyPr vert="horz" lIns="0" tIns="0" rIns="0" bIns="0" rtlCol="0" anchor="t" anchorCtr="0">
            <a:noAutofit/>
          </a:bodyPr>
          <a:lstStyle/>
          <a:p>
            <a:r>
              <a:rPr lang="en-US" dirty="0"/>
              <a:t>Click to edit Master title style</a:t>
            </a:r>
          </a:p>
        </p:txBody>
      </p:sp>
      <p:sp>
        <p:nvSpPr>
          <p:cNvPr id="4" name="Text Placeholder 3"/>
          <p:cNvSpPr>
            <a:spLocks noGrp="1"/>
          </p:cNvSpPr>
          <p:nvPr>
            <p:ph type="body" idx="1"/>
          </p:nvPr>
        </p:nvSpPr>
        <p:spPr>
          <a:xfrm>
            <a:off x="685800" y="1828800"/>
            <a:ext cx="7772400" cy="2743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cxnSp>
        <p:nvCxnSpPr>
          <p:cNvPr id="8" name="Straight Connector 7"/>
          <p:cNvCxnSpPr/>
          <p:nvPr userDrawn="1"/>
        </p:nvCxnSpPr>
        <p:spPr>
          <a:xfrm>
            <a:off x="0" y="544327"/>
            <a:ext cx="9144000" cy="0"/>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41" cstate="screen">
            <a:extLst>
              <a:ext uri="{28A0092B-C50C-407E-A947-70E740481C1C}">
                <a14:useLocalDpi xmlns:a14="http://schemas.microsoft.com/office/drawing/2010/main"/>
              </a:ext>
            </a:extLst>
          </a:blip>
          <a:stretch>
            <a:fillRect/>
          </a:stretch>
        </p:blipFill>
        <p:spPr>
          <a:xfrm>
            <a:off x="7847037" y="115328"/>
            <a:ext cx="1085236" cy="328304"/>
          </a:xfrm>
          <a:prstGeom prst="rect">
            <a:avLst/>
          </a:prstGeom>
        </p:spPr>
      </p:pic>
    </p:spTree>
    <p:extLst>
      <p:ext uri="{BB962C8B-B14F-4D97-AF65-F5344CB8AC3E}">
        <p14:creationId xmlns:p14="http://schemas.microsoft.com/office/powerpoint/2010/main" val="3835156302"/>
      </p:ext>
    </p:extLst>
  </p:cSld>
  <p:clrMap bg1="lt1" tx1="dk1" bg2="lt2" tx2="dk2" accent1="accent1" accent2="accent2" accent3="accent3" accent4="accent4" accent5="accent5" accent6="accent6" hlink="hlink" folHlink="folHlink"/>
  <p:sldLayoutIdLst>
    <p:sldLayoutId id="2147483716" r:id="rId1"/>
    <p:sldLayoutId id="2147483656" r:id="rId2"/>
    <p:sldLayoutId id="2147483719" r:id="rId3"/>
    <p:sldLayoutId id="2147483672" r:id="rId4"/>
    <p:sldLayoutId id="2147483650" r:id="rId5"/>
    <p:sldLayoutId id="2147483677" r:id="rId6"/>
    <p:sldLayoutId id="2147483705" r:id="rId7"/>
    <p:sldLayoutId id="2147483697" r:id="rId8"/>
    <p:sldLayoutId id="2147483681" r:id="rId9"/>
    <p:sldLayoutId id="2147483709" r:id="rId10"/>
    <p:sldLayoutId id="2147483708" r:id="rId11"/>
    <p:sldLayoutId id="2147483652" r:id="rId12"/>
    <p:sldLayoutId id="2147483678" r:id="rId13"/>
    <p:sldLayoutId id="2147483679" r:id="rId14"/>
    <p:sldLayoutId id="2147483683" r:id="rId15"/>
    <p:sldLayoutId id="2147483680" r:id="rId16"/>
    <p:sldLayoutId id="2147483674" r:id="rId17"/>
    <p:sldLayoutId id="2147483699" r:id="rId18"/>
    <p:sldLayoutId id="2147483701" r:id="rId19"/>
    <p:sldLayoutId id="2147483700" r:id="rId20"/>
    <p:sldLayoutId id="2147483702" r:id="rId21"/>
    <p:sldLayoutId id="2147483703" r:id="rId22"/>
    <p:sldLayoutId id="2147483704" r:id="rId23"/>
    <p:sldLayoutId id="2147483718" r:id="rId24"/>
    <p:sldLayoutId id="2147483659" r:id="rId25"/>
    <p:sldLayoutId id="2147483670" r:id="rId26"/>
    <p:sldLayoutId id="2147483664" r:id="rId27"/>
    <p:sldLayoutId id="2147483662" r:id="rId28"/>
    <p:sldLayoutId id="2147483684" r:id="rId29"/>
    <p:sldLayoutId id="2147483685" r:id="rId30"/>
    <p:sldLayoutId id="2147483682" r:id="rId31"/>
    <p:sldLayoutId id="2147483687" r:id="rId32"/>
    <p:sldLayoutId id="2147483689" r:id="rId33"/>
    <p:sldLayoutId id="2147483691" r:id="rId34"/>
    <p:sldLayoutId id="2147483692" r:id="rId35"/>
    <p:sldLayoutId id="2147483693" r:id="rId36"/>
    <p:sldLayoutId id="2147483694" r:id="rId37"/>
    <p:sldLayoutId id="2147483688" r:id="rId38"/>
    <p:sldLayoutId id="2147483690" r:id="rId3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lnSpc>
          <a:spcPts val="2000"/>
        </a:lnSpc>
        <a:spcBef>
          <a:spcPct val="0"/>
        </a:spcBef>
        <a:buNone/>
        <a:defRPr sz="2000" b="1" i="0" kern="1200" spc="-20">
          <a:solidFill>
            <a:schemeClr val="tx1"/>
          </a:solidFill>
          <a:latin typeface="Arial" panose="020B0604020202020204" pitchFamily="34" charset="0"/>
          <a:ea typeface="+mj-ea"/>
          <a:cs typeface="Arial" panose="020B0604020202020204" pitchFamily="34" charset="0"/>
        </a:defRPr>
      </a:lvl1pPr>
    </p:titleStyle>
    <p:bodyStyle>
      <a:lvl1pPr marL="0" indent="0" algn="l" defTabSz="457200" rtl="0" eaLnBrk="1" latinLnBrk="0" hangingPunct="1">
        <a:lnSpc>
          <a:spcPts val="1800"/>
        </a:lnSpc>
        <a:spcBef>
          <a:spcPts val="1000"/>
        </a:spcBef>
        <a:spcAft>
          <a:spcPts val="0"/>
        </a:spcAft>
        <a:buClr>
          <a:schemeClr val="accent1"/>
        </a:buClr>
        <a:buFont typeface="Arial"/>
        <a:buNone/>
        <a:defRPr sz="1500" b="1" i="0" kern="1200">
          <a:solidFill>
            <a:schemeClr val="tx1">
              <a:lumMod val="75000"/>
              <a:lumOff val="25000"/>
            </a:schemeClr>
          </a:solidFill>
          <a:latin typeface="Georgia" panose="02040502050405020303" pitchFamily="18" charset="0"/>
          <a:ea typeface="+mn-ea"/>
          <a:cs typeface="Georgia" panose="02040502050405020303" pitchFamily="18" charset="0"/>
        </a:defRPr>
      </a:lvl1pPr>
      <a:lvl2pPr marL="0" indent="0" algn="l" defTabSz="457200" rtl="0" eaLnBrk="1" latinLnBrk="0" hangingPunct="1">
        <a:lnSpc>
          <a:spcPts val="1800"/>
        </a:lnSpc>
        <a:spcBef>
          <a:spcPts val="1000"/>
        </a:spcBef>
        <a:spcAft>
          <a:spcPts val="0"/>
        </a:spcAft>
        <a:buClr>
          <a:schemeClr val="accent1"/>
        </a:buClr>
        <a:buFontTx/>
        <a:buNone/>
        <a:defRPr sz="1500" b="0" i="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0" indent="0" algn="l" defTabSz="457200" rtl="0" eaLnBrk="1" latinLnBrk="0" hangingPunct="1">
        <a:lnSpc>
          <a:spcPts val="1500"/>
        </a:lnSpc>
        <a:spcBef>
          <a:spcPts val="1000"/>
        </a:spcBef>
        <a:spcAft>
          <a:spcPts val="0"/>
        </a:spcAft>
        <a:buClr>
          <a:schemeClr val="accent1"/>
        </a:buClr>
        <a:buSzPct val="100000"/>
        <a:buFontTx/>
        <a:buNone/>
        <a:defRPr sz="1200" b="0" i="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82880" indent="-182880" algn="l" defTabSz="457200" rtl="0" eaLnBrk="1" latinLnBrk="0" hangingPunct="1">
        <a:lnSpc>
          <a:spcPts val="1500"/>
        </a:lnSpc>
        <a:spcBef>
          <a:spcPts val="1000"/>
        </a:spcBef>
        <a:spcAft>
          <a:spcPts val="0"/>
        </a:spcAft>
        <a:buClr>
          <a:schemeClr val="accent1"/>
        </a:buClr>
        <a:buFont typeface="Arial"/>
        <a:buChar char="•"/>
        <a:defRPr sz="1500" b="0" i="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182880" indent="-182880" algn="l" defTabSz="457200" rtl="0" eaLnBrk="1" latinLnBrk="0" hangingPunct="1">
        <a:lnSpc>
          <a:spcPts val="1500"/>
        </a:lnSpc>
        <a:spcBef>
          <a:spcPts val="1000"/>
        </a:spcBef>
        <a:spcAft>
          <a:spcPts val="0"/>
        </a:spcAft>
        <a:buClr>
          <a:schemeClr val="accent1"/>
        </a:buClr>
        <a:buFont typeface="Arial"/>
        <a:buChar char="•"/>
        <a:defRPr sz="1200" b="0" i="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65760" indent="-182880" algn="l" defTabSz="457200" rtl="0" eaLnBrk="1" latinLnBrk="0" hangingPunct="1">
        <a:lnSpc>
          <a:spcPts val="1500"/>
        </a:lnSpc>
        <a:spcBef>
          <a:spcPts val="1000"/>
        </a:spcBef>
        <a:buFont typeface="Arial"/>
        <a:buChar char="•"/>
        <a:defRPr sz="1200" kern="1200">
          <a:solidFill>
            <a:schemeClr val="tx1">
              <a:lumMod val="75000"/>
              <a:lumOff val="25000"/>
            </a:schemeClr>
          </a:solidFill>
          <a:latin typeface="Arial" panose="020B0604020202020204" pitchFamily="34" charset="0"/>
          <a:ea typeface="+mn-ea"/>
          <a:cs typeface="Arial" panose="020B0604020202020204" pitchFamily="34" charset="0"/>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hyperlink" Target="mailto:everyaction@audubon.org"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34.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9A48111-1723-8342-8A51-56881D7615E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D313D1AE-9515-4A44-A86E-0287B2A18996}"/>
              </a:ext>
            </a:extLst>
          </p:cNvPr>
          <p:cNvSpPr>
            <a:spLocks noGrp="1"/>
          </p:cNvSpPr>
          <p:nvPr>
            <p:ph type="title"/>
          </p:nvPr>
        </p:nvSpPr>
        <p:spPr/>
        <p:txBody>
          <a:bodyPr/>
          <a:lstStyle/>
          <a:p>
            <a:r>
              <a:rPr lang="en-US" dirty="0"/>
              <a:t>Creating an</a:t>
            </a:r>
            <a:br>
              <a:rPr lang="en-US" dirty="0"/>
            </a:br>
            <a:r>
              <a:rPr lang="en-US" dirty="0"/>
              <a:t>Audience List </a:t>
            </a:r>
            <a:br>
              <a:rPr lang="en-US" dirty="0"/>
            </a:br>
            <a:r>
              <a:rPr lang="en-US" dirty="0"/>
              <a:t>For Email</a:t>
            </a:r>
          </a:p>
        </p:txBody>
      </p:sp>
      <p:sp>
        <p:nvSpPr>
          <p:cNvPr id="4" name="Text Placeholder 3">
            <a:extLst>
              <a:ext uri="{FF2B5EF4-FFF2-40B4-BE49-F238E27FC236}">
                <a16:creationId xmlns:a16="http://schemas.microsoft.com/office/drawing/2014/main" id="{E590EB76-EE8C-E042-A28D-1EDCD42341A7}"/>
              </a:ext>
            </a:extLst>
          </p:cNvPr>
          <p:cNvSpPr>
            <a:spLocks noGrp="1"/>
          </p:cNvSpPr>
          <p:nvPr>
            <p:ph type="body" sz="quarter" idx="11"/>
          </p:nvPr>
        </p:nvSpPr>
        <p:spPr/>
        <p:txBody>
          <a:bodyPr/>
          <a:lstStyle/>
          <a:p>
            <a:endParaRPr lang="en-US"/>
          </a:p>
        </p:txBody>
      </p:sp>
      <p:pic>
        <p:nvPicPr>
          <p:cNvPr id="7" name="Picture 6" descr="Audubon_Logo_WHT.eps">
            <a:extLst>
              <a:ext uri="{FF2B5EF4-FFF2-40B4-BE49-F238E27FC236}">
                <a16:creationId xmlns:a16="http://schemas.microsoft.com/office/drawing/2014/main" id="{DE272565-77CE-844C-B585-10B59F10C3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7472" y="365760"/>
            <a:ext cx="1937912" cy="586259"/>
          </a:xfrm>
          <a:prstGeom prst="rect">
            <a:avLst/>
          </a:prstGeom>
        </p:spPr>
      </p:pic>
    </p:spTree>
    <p:extLst>
      <p:ext uri="{BB962C8B-B14F-4D97-AF65-F5344CB8AC3E}">
        <p14:creationId xmlns:p14="http://schemas.microsoft.com/office/powerpoint/2010/main" val="2067876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9869A-51CE-CB4C-A6BE-1D283E549B58}"/>
              </a:ext>
            </a:extLst>
          </p:cNvPr>
          <p:cNvSpPr>
            <a:spLocks noGrp="1"/>
          </p:cNvSpPr>
          <p:nvPr>
            <p:ph type="ctrTitle"/>
          </p:nvPr>
        </p:nvSpPr>
        <p:spPr/>
        <p:txBody>
          <a:bodyPr>
            <a:normAutofit fontScale="90000"/>
          </a:bodyPr>
          <a:lstStyle/>
          <a:p>
            <a:br>
              <a:rPr lang="en-US" sz="3600" dirty="0"/>
            </a:br>
            <a:br>
              <a:rPr lang="en-US" sz="3600" dirty="0"/>
            </a:br>
            <a:br>
              <a:rPr lang="en-US" sz="3600" dirty="0"/>
            </a:br>
            <a:br>
              <a:rPr lang="en-US" sz="3600" dirty="0"/>
            </a:br>
            <a:r>
              <a:rPr lang="en-US" sz="3600" dirty="0"/>
              <a:t> </a:t>
            </a: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dirty="0"/>
            </a:br>
            <a:r>
              <a:rPr lang="en-US" dirty="0"/>
              <a:t>Creating a user-interest-based search using</a:t>
            </a:r>
            <a:br>
              <a:rPr lang="en-US" dirty="0"/>
            </a:br>
            <a:br>
              <a:rPr lang="en-US" dirty="0"/>
            </a:br>
            <a:r>
              <a:rPr lang="en-US" dirty="0"/>
              <a:t>“Activist Codes”</a:t>
            </a:r>
            <a:br>
              <a:rPr lang="en-US" dirty="0"/>
            </a:br>
            <a:endParaRPr lang="en-US" dirty="0"/>
          </a:p>
        </p:txBody>
      </p:sp>
      <p:sp>
        <p:nvSpPr>
          <p:cNvPr id="3" name="Text Placeholder 2">
            <a:extLst>
              <a:ext uri="{FF2B5EF4-FFF2-40B4-BE49-F238E27FC236}">
                <a16:creationId xmlns:a16="http://schemas.microsoft.com/office/drawing/2014/main" id="{29C8B50F-1EBF-2740-B999-99AEE0416F62}"/>
              </a:ext>
            </a:extLst>
          </p:cNvPr>
          <p:cNvSpPr>
            <a:spLocks noGrp="1"/>
          </p:cNvSpPr>
          <p:nvPr>
            <p:ph type="body" sz="quarter" idx="10"/>
          </p:nvPr>
        </p:nvSpPr>
        <p:spPr>
          <a:xfrm>
            <a:off x="685800" y="3063240"/>
            <a:ext cx="7772400" cy="1145903"/>
          </a:xfrm>
        </p:spPr>
        <p:txBody>
          <a:bodyPr/>
          <a:lstStyle/>
          <a:p>
            <a:r>
              <a:rPr lang="en-US" dirty="0"/>
              <a:t>Activist Codes are EveryAction’s main way of flagging people in the system. </a:t>
            </a:r>
          </a:p>
          <a:p>
            <a:r>
              <a:rPr lang="en-US" dirty="0"/>
              <a:t>Whenever someone has a particular interest, affiliation, or their activity puts them in a particular category of Audubon supporter, we mark them with an Activist Code.</a:t>
            </a:r>
          </a:p>
        </p:txBody>
      </p:sp>
    </p:spTree>
    <p:extLst>
      <p:ext uri="{BB962C8B-B14F-4D97-AF65-F5344CB8AC3E}">
        <p14:creationId xmlns:p14="http://schemas.microsoft.com/office/powerpoint/2010/main" val="1158464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5B3F7-F4FF-4344-90D2-A94F020A3231}"/>
              </a:ext>
            </a:extLst>
          </p:cNvPr>
          <p:cNvSpPr>
            <a:spLocks noGrp="1"/>
          </p:cNvSpPr>
          <p:nvPr>
            <p:ph type="title"/>
          </p:nvPr>
        </p:nvSpPr>
        <p:spPr>
          <a:xfrm>
            <a:off x="685800" y="620485"/>
            <a:ext cx="7772400" cy="344715"/>
          </a:xfrm>
        </p:spPr>
        <p:txBody>
          <a:bodyPr/>
          <a:lstStyle/>
          <a:p>
            <a:r>
              <a:rPr lang="en-US" b="0" dirty="0"/>
              <a:t>Activist Code Types:</a:t>
            </a:r>
            <a:endParaRPr lang="en-US" dirty="0"/>
          </a:p>
        </p:txBody>
      </p:sp>
      <p:sp>
        <p:nvSpPr>
          <p:cNvPr id="3" name="Text Placeholder 2">
            <a:extLst>
              <a:ext uri="{FF2B5EF4-FFF2-40B4-BE49-F238E27FC236}">
                <a16:creationId xmlns:a16="http://schemas.microsoft.com/office/drawing/2014/main" id="{36D47193-B71A-AA47-8C17-553B67C2A0E0}"/>
              </a:ext>
            </a:extLst>
          </p:cNvPr>
          <p:cNvSpPr>
            <a:spLocks noGrp="1"/>
          </p:cNvSpPr>
          <p:nvPr>
            <p:ph type="body" sz="quarter" idx="10"/>
          </p:nvPr>
        </p:nvSpPr>
        <p:spPr>
          <a:xfrm>
            <a:off x="685800" y="1086393"/>
            <a:ext cx="7772400" cy="3804921"/>
          </a:xfrm>
        </p:spPr>
        <p:txBody>
          <a:bodyPr/>
          <a:lstStyle/>
          <a:p>
            <a:r>
              <a:rPr lang="en-US" b="0" dirty="0"/>
              <a:t>Acquisition</a:t>
            </a:r>
          </a:p>
          <a:p>
            <a:r>
              <a:rPr lang="en-US" b="0" dirty="0"/>
              <a:t>Activism</a:t>
            </a:r>
          </a:p>
          <a:p>
            <a:r>
              <a:rPr lang="en-US" b="0" dirty="0"/>
              <a:t>Bird Friendly Community</a:t>
            </a:r>
          </a:p>
          <a:p>
            <a:r>
              <a:rPr lang="en-US" b="0" dirty="0"/>
              <a:t>Chapter Leaders</a:t>
            </a:r>
          </a:p>
          <a:p>
            <a:r>
              <a:rPr lang="en-US" b="0" dirty="0"/>
              <a:t>Climate</a:t>
            </a:r>
          </a:p>
          <a:p>
            <a:r>
              <a:rPr lang="en-US" b="0" dirty="0"/>
              <a:t>Climate Ambassador </a:t>
            </a:r>
          </a:p>
          <a:p>
            <a:r>
              <a:rPr lang="en-US" b="0" dirty="0"/>
              <a:t>Coast</a:t>
            </a:r>
          </a:p>
          <a:p>
            <a:r>
              <a:rPr lang="en-US" b="0" dirty="0"/>
              <a:t>Communications</a:t>
            </a:r>
          </a:p>
          <a:p>
            <a:r>
              <a:rPr lang="en-US" b="0" dirty="0"/>
              <a:t>Events</a:t>
            </a:r>
          </a:p>
          <a:p>
            <a:r>
              <a:rPr lang="en-US" b="0" dirty="0"/>
              <a:t>Fundraising</a:t>
            </a:r>
          </a:p>
          <a:p>
            <a:r>
              <a:rPr lang="en-US" b="0" dirty="0"/>
              <a:t>Issues</a:t>
            </a:r>
          </a:p>
          <a:p>
            <a:r>
              <a:rPr lang="en-US" b="0" dirty="0"/>
              <a:t>Location</a:t>
            </a:r>
          </a:p>
          <a:p>
            <a:r>
              <a:rPr lang="en-US" b="0" dirty="0"/>
              <a:t>Member</a:t>
            </a:r>
          </a:p>
          <a:p>
            <a:r>
              <a:rPr lang="en-US" b="0" dirty="0"/>
              <a:t>Misc.</a:t>
            </a:r>
          </a:p>
          <a:p>
            <a:r>
              <a:rPr lang="en-US" b="0" dirty="0"/>
              <a:t>Mobile</a:t>
            </a:r>
          </a:p>
          <a:p>
            <a:r>
              <a:rPr lang="en-US" b="0" dirty="0"/>
              <a:t>Region </a:t>
            </a:r>
          </a:p>
          <a:p>
            <a:r>
              <a:rPr lang="en-US" b="0" dirty="0"/>
              <a:t>Roles</a:t>
            </a:r>
          </a:p>
          <a:p>
            <a:r>
              <a:rPr lang="en-US" b="0" dirty="0"/>
              <a:t>Suppression</a:t>
            </a:r>
          </a:p>
          <a:p>
            <a:r>
              <a:rPr lang="en-US" b="0" dirty="0"/>
              <a:t>Volunteer</a:t>
            </a:r>
          </a:p>
          <a:p>
            <a:r>
              <a:rPr lang="en-US" b="0" dirty="0"/>
              <a:t>Water</a:t>
            </a:r>
          </a:p>
          <a:p>
            <a:r>
              <a:rPr lang="en-US" b="0" dirty="0"/>
              <a:t>Working Lands</a:t>
            </a:r>
          </a:p>
          <a:p>
            <a:br>
              <a:rPr lang="en-US" dirty="0"/>
            </a:br>
            <a:endParaRPr lang="en-US" dirty="0"/>
          </a:p>
        </p:txBody>
      </p:sp>
    </p:spTree>
    <p:extLst>
      <p:ext uri="{BB962C8B-B14F-4D97-AF65-F5344CB8AC3E}">
        <p14:creationId xmlns:p14="http://schemas.microsoft.com/office/powerpoint/2010/main" val="1804143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E9460-1C73-9644-BA9C-6308F3C2553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600FDE7-2DF0-B643-BFA8-E9596FD88ED2}"/>
              </a:ext>
            </a:extLst>
          </p:cNvPr>
          <p:cNvSpPr>
            <a:spLocks noGrp="1"/>
          </p:cNvSpPr>
          <p:nvPr>
            <p:ph type="body" sz="quarter" idx="10"/>
          </p:nvPr>
        </p:nvSpPr>
        <p:spPr/>
        <p:txBody>
          <a:bodyPr/>
          <a:lstStyle/>
          <a:p>
            <a:endParaRPr lang="en-US"/>
          </a:p>
        </p:txBody>
      </p:sp>
      <p:pic>
        <p:nvPicPr>
          <p:cNvPr id="1026" name="Picture 2" descr="https://lh6.googleusercontent.com/YIocSSdYiOnp5aGah-RHo6Iy6mxSLlSQ0Ycxvcq-SreqrPO2wZ86zenNqnALXJ2JFUJyVxdydV2oCVvOrIB87pZ5Q44moeWd-r-RGBUAMVZFNfegd413TR-KijTOnyvMhPapeMhFZ0Q">
            <a:extLst>
              <a:ext uri="{FF2B5EF4-FFF2-40B4-BE49-F238E27FC236}">
                <a16:creationId xmlns:a16="http://schemas.microsoft.com/office/drawing/2014/main" id="{CE2F6EDE-03BF-CD40-AAAA-7C27C74BDC0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63550"/>
            <a:ext cx="9144000" cy="46799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5EFF8D-548D-4A42-9D52-80F8712ADD33}"/>
              </a:ext>
            </a:extLst>
          </p:cNvPr>
          <p:cNvSpPr txBox="1"/>
          <p:nvPr/>
        </p:nvSpPr>
        <p:spPr>
          <a:xfrm>
            <a:off x="4829339" y="874693"/>
            <a:ext cx="3628861"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the “Activist Code” dropdown field to view the available Activist Codes. The list is organized alphabetically by type, followed by the subcategory or “Long Name”.</a:t>
            </a:r>
          </a:p>
        </p:txBody>
      </p:sp>
      <p:cxnSp>
        <p:nvCxnSpPr>
          <p:cNvPr id="36" name="Straight Connector 35">
            <a:extLst>
              <a:ext uri="{FF2B5EF4-FFF2-40B4-BE49-F238E27FC236}">
                <a16:creationId xmlns:a16="http://schemas.microsoft.com/office/drawing/2014/main" id="{EE4B2970-A0FB-C645-A363-7722D36D299A}"/>
              </a:ext>
            </a:extLst>
          </p:cNvPr>
          <p:cNvCxnSpPr/>
          <p:nvPr/>
        </p:nvCxnSpPr>
        <p:spPr>
          <a:xfrm flipH="1">
            <a:off x="4383314" y="1045029"/>
            <a:ext cx="446025" cy="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4853D0DE-0E8E-374A-B624-EB8B4CE4B279}"/>
              </a:ext>
            </a:extLst>
          </p:cNvPr>
          <p:cNvCxnSpPr>
            <a:cxnSpLocks/>
          </p:cNvCxnSpPr>
          <p:nvPr/>
        </p:nvCxnSpPr>
        <p:spPr>
          <a:xfrm>
            <a:off x="4383314" y="1045029"/>
            <a:ext cx="0" cy="1480457"/>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D46C6B53-6B9E-C14F-940E-AED3578CE828}"/>
              </a:ext>
            </a:extLst>
          </p:cNvPr>
          <p:cNvCxnSpPr/>
          <p:nvPr/>
        </p:nvCxnSpPr>
        <p:spPr>
          <a:xfrm>
            <a:off x="4383314" y="2525486"/>
            <a:ext cx="573315"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E9460-1C73-9644-BA9C-6308F3C2553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600FDE7-2DF0-B643-BFA8-E9596FD88ED2}"/>
              </a:ext>
            </a:extLst>
          </p:cNvPr>
          <p:cNvSpPr>
            <a:spLocks noGrp="1"/>
          </p:cNvSpPr>
          <p:nvPr>
            <p:ph type="body" sz="quarter" idx="10"/>
          </p:nvPr>
        </p:nvSpPr>
        <p:spPr/>
        <p:txBody>
          <a:bodyPr/>
          <a:lstStyle/>
          <a:p>
            <a:endParaRPr lang="en-US"/>
          </a:p>
        </p:txBody>
      </p:sp>
      <p:pic>
        <p:nvPicPr>
          <p:cNvPr id="1026" name="Picture 2" descr="https://lh6.googleusercontent.com/YIocSSdYiOnp5aGah-RHo6Iy6mxSLlSQ0Ycxvcq-SreqrPO2wZ86zenNqnALXJ2JFUJyVxdydV2oCVvOrIB87pZ5Q44moeWd-r-RGBUAMVZFNfegd413TR-KijTOnyvMhPapeMhFZ0Q">
            <a:extLst>
              <a:ext uri="{FF2B5EF4-FFF2-40B4-BE49-F238E27FC236}">
                <a16:creationId xmlns:a16="http://schemas.microsoft.com/office/drawing/2014/main" id="{CE2F6EDE-03BF-CD40-AAAA-7C27C74BDC04}"/>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463550"/>
            <a:ext cx="9144000" cy="46799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6645F27-4574-6C47-9D0B-CFD15852C8B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4427" y="2391548"/>
            <a:ext cx="2178316" cy="2751952"/>
          </a:xfrm>
          <a:prstGeom prst="rect">
            <a:avLst/>
          </a:prstGeom>
        </p:spPr>
      </p:pic>
      <p:sp>
        <p:nvSpPr>
          <p:cNvPr id="6" name="TextBox 5">
            <a:extLst>
              <a:ext uri="{FF2B5EF4-FFF2-40B4-BE49-F238E27FC236}">
                <a16:creationId xmlns:a16="http://schemas.microsoft.com/office/drawing/2014/main" id="{2C370212-1FA4-5342-A67C-1B17E6DA3555}"/>
              </a:ext>
            </a:extLst>
          </p:cNvPr>
          <p:cNvSpPr txBox="1"/>
          <p:nvPr/>
        </p:nvSpPr>
        <p:spPr>
          <a:xfrm>
            <a:off x="4637314" y="899886"/>
            <a:ext cx="907143" cy="307777"/>
          </a:xfrm>
          <a:prstGeom prst="rect">
            <a:avLst/>
          </a:prstGeom>
          <a:noFill/>
        </p:spPr>
        <p:txBody>
          <a:bodyPr wrap="square" rtlCol="0">
            <a:spAutoFit/>
          </a:bodyPr>
          <a:lstStyle/>
          <a:p>
            <a:r>
              <a:rPr lang="en-US" sz="1400" dirty="0"/>
              <a:t> </a:t>
            </a:r>
          </a:p>
        </p:txBody>
      </p:sp>
      <p:cxnSp>
        <p:nvCxnSpPr>
          <p:cNvPr id="8" name="Straight Arrow Connector 7">
            <a:extLst>
              <a:ext uri="{FF2B5EF4-FFF2-40B4-BE49-F238E27FC236}">
                <a16:creationId xmlns:a16="http://schemas.microsoft.com/office/drawing/2014/main" id="{230A0B78-0177-F942-97CB-AB35D957635E}"/>
              </a:ext>
            </a:extLst>
          </p:cNvPr>
          <p:cNvCxnSpPr>
            <a:cxnSpLocks/>
          </p:cNvCxnSpPr>
          <p:nvPr/>
        </p:nvCxnSpPr>
        <p:spPr>
          <a:xfrm flipH="1">
            <a:off x="4724401" y="1582057"/>
            <a:ext cx="638628" cy="129902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C28383EF-2C5B-6341-B966-624A087DDE0F}"/>
              </a:ext>
            </a:extLst>
          </p:cNvPr>
          <p:cNvSpPr txBox="1"/>
          <p:nvPr/>
        </p:nvSpPr>
        <p:spPr>
          <a:xfrm>
            <a:off x="3274359" y="960834"/>
            <a:ext cx="4212315"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Select the desired Activist Code from dropdown. If you can not find the Activist Code you’re looking for, contact </a:t>
            </a:r>
            <a:r>
              <a:rPr lang="en-US" dirty="0">
                <a:hlinkClick r:id="rId4"/>
              </a:rPr>
              <a:t>everyaction@audubon.org</a:t>
            </a:r>
            <a:r>
              <a:rPr lang="en-US" dirty="0"/>
              <a:t> to request it.</a:t>
            </a:r>
          </a:p>
        </p:txBody>
      </p:sp>
    </p:spTree>
    <p:extLst>
      <p:ext uri="{BB962C8B-B14F-4D97-AF65-F5344CB8AC3E}">
        <p14:creationId xmlns:p14="http://schemas.microsoft.com/office/powerpoint/2010/main" val="206037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686F1-0E26-7941-A220-B34A8DCF229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7F5F0E4-1B2C-3141-8BD1-BAF3D949F96E}"/>
              </a:ext>
            </a:extLst>
          </p:cNvPr>
          <p:cNvSpPr>
            <a:spLocks noGrp="1"/>
          </p:cNvSpPr>
          <p:nvPr>
            <p:ph type="body" sz="quarter" idx="10"/>
          </p:nvPr>
        </p:nvSpPr>
        <p:spPr>
          <a:xfrm>
            <a:off x="685800" y="1463040"/>
            <a:ext cx="7772400" cy="2743200"/>
          </a:xfrm>
        </p:spPr>
        <p:txBody>
          <a:bodyPr/>
          <a:lstStyle/>
          <a:p>
            <a:endParaRPr lang="en-US" dirty="0"/>
          </a:p>
        </p:txBody>
      </p:sp>
      <p:pic>
        <p:nvPicPr>
          <p:cNvPr id="2052" name="Picture 4" descr="https://lh6.googleusercontent.com/ro0Ut8svNonxIUpblREpxPMvw1Lx9-f2OVP6dwYYRzeeg0fT1mjbIMihCzNsGmghtJld2LN0PqIAuWUjMVKbZuwqV984TtlMuFFwPAbm7GbPjIKFAe5VR3PMyS8--w4vhsMV7b9ICIQ">
            <a:extLst>
              <a:ext uri="{FF2B5EF4-FFF2-40B4-BE49-F238E27FC236}">
                <a16:creationId xmlns:a16="http://schemas.microsoft.com/office/drawing/2014/main" id="{B0F37EE4-4438-8148-81D0-28098CEB4C16}"/>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553359"/>
            <a:ext cx="9144000" cy="459014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7BCEA2B6-1090-6743-A151-C90DF95CA659}"/>
              </a:ext>
            </a:extLst>
          </p:cNvPr>
          <p:cNvCxnSpPr>
            <a:cxnSpLocks/>
            <a:stCxn id="4" idx="2"/>
          </p:cNvCxnSpPr>
          <p:nvPr/>
        </p:nvCxnSpPr>
        <p:spPr>
          <a:xfrm flipH="1">
            <a:off x="5499847" y="2177789"/>
            <a:ext cx="611839" cy="58558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020132B5-F8CF-3843-A193-FCFCF1DD686F}"/>
              </a:ext>
            </a:extLst>
          </p:cNvPr>
          <p:cNvSpPr txBox="1"/>
          <p:nvPr/>
        </p:nvSpPr>
        <p:spPr>
          <a:xfrm>
            <a:off x="4383742" y="1223682"/>
            <a:ext cx="3455888"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Once you have selected an Activist Code, new associated fields will populate in the Activist Codes section. However, you will most likely not use them. </a:t>
            </a:r>
          </a:p>
        </p:txBody>
      </p:sp>
      <p:cxnSp>
        <p:nvCxnSpPr>
          <p:cNvPr id="11" name="Straight Arrow Connector 10">
            <a:extLst>
              <a:ext uri="{FF2B5EF4-FFF2-40B4-BE49-F238E27FC236}">
                <a16:creationId xmlns:a16="http://schemas.microsoft.com/office/drawing/2014/main" id="{7BCEA2B6-1090-6743-A151-C90DF95CA659}"/>
              </a:ext>
            </a:extLst>
          </p:cNvPr>
          <p:cNvCxnSpPr>
            <a:cxnSpLocks/>
          </p:cNvCxnSpPr>
          <p:nvPr/>
        </p:nvCxnSpPr>
        <p:spPr>
          <a:xfrm flipV="1">
            <a:off x="1988457" y="2523643"/>
            <a:ext cx="344608" cy="139521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020132B5-F8CF-3843-A193-FCFCF1DD686F}"/>
              </a:ext>
            </a:extLst>
          </p:cNvPr>
          <p:cNvSpPr txBox="1"/>
          <p:nvPr/>
        </p:nvSpPr>
        <p:spPr>
          <a:xfrm>
            <a:off x="1580030" y="3857805"/>
            <a:ext cx="3387624"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Note: Field labels in blue are hyperlinks that will direct you to another page where you can select more than one of that thing. In this case, it will direct you to the “Activist Code Picker” page.</a:t>
            </a:r>
          </a:p>
        </p:txBody>
      </p:sp>
    </p:spTree>
    <p:extLst>
      <p:ext uri="{BB962C8B-B14F-4D97-AF65-F5344CB8AC3E}">
        <p14:creationId xmlns:p14="http://schemas.microsoft.com/office/powerpoint/2010/main" val="1755921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FAF52-D3C7-DE42-AD37-F23D2DD85CF7}"/>
              </a:ext>
            </a:extLst>
          </p:cNvPr>
          <p:cNvSpPr>
            <a:spLocks noGrp="1"/>
          </p:cNvSpPr>
          <p:nvPr>
            <p:ph type="ctrTitle"/>
          </p:nvPr>
        </p:nvSpPr>
        <p:spPr>
          <a:xfrm>
            <a:off x="685800" y="1620366"/>
            <a:ext cx="7772400" cy="1143000"/>
          </a:xfrm>
        </p:spPr>
        <p:txBody>
          <a:bodyPr/>
          <a:lstStyle/>
          <a:p>
            <a:r>
              <a:rPr lang="en-US" dirty="0"/>
              <a:t>Creating a Combination Location Activist</a:t>
            </a:r>
            <a:br>
              <a:rPr lang="en-US" dirty="0"/>
            </a:br>
            <a:br>
              <a:rPr lang="en-US" dirty="0"/>
            </a:br>
            <a:r>
              <a:rPr lang="en-US" dirty="0"/>
              <a:t>Code / Zip Code Radius Saved Search</a:t>
            </a:r>
            <a:br>
              <a:rPr lang="en-US" dirty="0"/>
            </a:br>
            <a:endParaRPr lang="en-US" dirty="0"/>
          </a:p>
        </p:txBody>
      </p:sp>
      <p:sp>
        <p:nvSpPr>
          <p:cNvPr id="3" name="Text Placeholder 2">
            <a:extLst>
              <a:ext uri="{FF2B5EF4-FFF2-40B4-BE49-F238E27FC236}">
                <a16:creationId xmlns:a16="http://schemas.microsoft.com/office/drawing/2014/main" id="{99F590FF-1511-8045-8E7A-387AC9F967AC}"/>
              </a:ext>
            </a:extLst>
          </p:cNvPr>
          <p:cNvSpPr>
            <a:spLocks noGrp="1"/>
          </p:cNvSpPr>
          <p:nvPr>
            <p:ph type="body" sz="quarter" idx="10"/>
          </p:nvPr>
        </p:nvSpPr>
        <p:spPr>
          <a:xfrm>
            <a:off x="685800" y="2901874"/>
            <a:ext cx="7772400" cy="1360842"/>
          </a:xfrm>
        </p:spPr>
        <p:txBody>
          <a:bodyPr/>
          <a:lstStyle/>
          <a:p>
            <a:r>
              <a:rPr lang="en-US" dirty="0"/>
              <a:t>Many custom audiences are people who either:</a:t>
            </a:r>
          </a:p>
          <a:p>
            <a:pPr marL="285750" indent="-285750">
              <a:buFont typeface="Arial" charset="0"/>
              <a:buChar char="•"/>
            </a:pPr>
            <a:r>
              <a:rPr lang="en-US" dirty="0"/>
              <a:t>Are interested in a place (such as an Audubon Center)</a:t>
            </a:r>
          </a:p>
          <a:p>
            <a:pPr marL="285750" indent="-285750">
              <a:buFont typeface="Arial" charset="0"/>
              <a:buChar char="•"/>
            </a:pPr>
            <a:r>
              <a:rPr lang="en-US" dirty="0"/>
              <a:t>OR live reasonably near to that place.</a:t>
            </a:r>
          </a:p>
          <a:p>
            <a:r>
              <a:rPr lang="en-US" dirty="0"/>
              <a:t>Here’s how you do that.</a:t>
            </a:r>
          </a:p>
        </p:txBody>
      </p:sp>
    </p:spTree>
    <p:extLst>
      <p:ext uri="{BB962C8B-B14F-4D97-AF65-F5344CB8AC3E}">
        <p14:creationId xmlns:p14="http://schemas.microsoft.com/office/powerpoint/2010/main" val="287349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E33FB-EE26-B945-92D4-08EC118332E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A388B15-DAF5-924C-98DE-743486EBE28B}"/>
              </a:ext>
            </a:extLst>
          </p:cNvPr>
          <p:cNvSpPr>
            <a:spLocks noGrp="1"/>
          </p:cNvSpPr>
          <p:nvPr>
            <p:ph type="body" sz="quarter" idx="10"/>
          </p:nvPr>
        </p:nvSpPr>
        <p:spPr/>
        <p:txBody>
          <a:bodyPr/>
          <a:lstStyle/>
          <a:p>
            <a:endParaRPr lang="en-US"/>
          </a:p>
        </p:txBody>
      </p:sp>
      <p:pic>
        <p:nvPicPr>
          <p:cNvPr id="2050" name="Picture 2" descr="https://lh5.googleusercontent.com/h4tXsJ-_EIVd92iiL179s6qTKq1_xSZgdlN5edfqT0AxnJhCvtVNP1-Y3Wc4MvWKvR8mLyiJ-NcYS2-Xm4P9BYyctSKydrcSb7-gAJgPUem2EgpEEmk4H3xqFMJAxPg3MnH1ukMg1yo">
            <a:extLst>
              <a:ext uri="{FF2B5EF4-FFF2-40B4-BE49-F238E27FC236}">
                <a16:creationId xmlns:a16="http://schemas.microsoft.com/office/drawing/2014/main" id="{FA9FC608-AF34-ED47-AF3F-84FEEC769EC3}"/>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1543"/>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7B8CE79D-0293-294F-96E4-16B6EFE200C8}"/>
              </a:ext>
            </a:extLst>
          </p:cNvPr>
          <p:cNvCxnSpPr>
            <a:stCxn id="5" idx="3"/>
          </p:cNvCxnSpPr>
          <p:nvPr/>
        </p:nvCxnSpPr>
        <p:spPr>
          <a:xfrm flipV="1">
            <a:off x="5615961" y="3664857"/>
            <a:ext cx="1053353" cy="53781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15BD906-4E4A-894F-9BFA-8076C5503968}"/>
              </a:ext>
            </a:extLst>
          </p:cNvPr>
          <p:cNvSpPr txBox="1"/>
          <p:nvPr/>
        </p:nvSpPr>
        <p:spPr>
          <a:xfrm>
            <a:off x="2723029" y="3833336"/>
            <a:ext cx="2892932"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Then click the “+ Add Step” button and choose “Add Contacts” from the dropdown </a:t>
            </a:r>
            <a:r>
              <a:rPr lang="en-US"/>
              <a:t>menu.</a:t>
            </a:r>
            <a:endParaRPr lang="en-US" dirty="0"/>
          </a:p>
        </p:txBody>
      </p:sp>
      <p:cxnSp>
        <p:nvCxnSpPr>
          <p:cNvPr id="9" name="Straight Arrow Connector 8">
            <a:extLst>
              <a:ext uri="{FF2B5EF4-FFF2-40B4-BE49-F238E27FC236}">
                <a16:creationId xmlns:a16="http://schemas.microsoft.com/office/drawing/2014/main" id="{7B8CE79D-0293-294F-96E4-16B6EFE200C8}"/>
              </a:ext>
            </a:extLst>
          </p:cNvPr>
          <p:cNvCxnSpPr>
            <a:cxnSpLocks/>
          </p:cNvCxnSpPr>
          <p:nvPr/>
        </p:nvCxnSpPr>
        <p:spPr>
          <a:xfrm flipH="1">
            <a:off x="4047564" y="1465943"/>
            <a:ext cx="1126779" cy="853675"/>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315BD906-4E4A-894F-9BFA-8076C5503968}"/>
              </a:ext>
            </a:extLst>
          </p:cNvPr>
          <p:cNvSpPr txBox="1"/>
          <p:nvPr/>
        </p:nvSpPr>
        <p:spPr>
          <a:xfrm>
            <a:off x="3714376" y="1021110"/>
            <a:ext cx="2740213"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First</a:t>
            </a:r>
            <a:r>
              <a:rPr lang="en-US"/>
              <a:t>, select your activist code(s) as described in slides 11-14.</a:t>
            </a:r>
            <a:endParaRPr lang="en-US" dirty="0"/>
          </a:p>
        </p:txBody>
      </p:sp>
    </p:spTree>
    <p:extLst>
      <p:ext uri="{BB962C8B-B14F-4D97-AF65-F5344CB8AC3E}">
        <p14:creationId xmlns:p14="http://schemas.microsoft.com/office/powerpoint/2010/main" val="209322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2D457-C504-0841-A418-A9CFDC17CA5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4ECA097-C660-3D41-87C6-637A47FD511F}"/>
              </a:ext>
            </a:extLst>
          </p:cNvPr>
          <p:cNvSpPr>
            <a:spLocks noGrp="1"/>
          </p:cNvSpPr>
          <p:nvPr>
            <p:ph type="body" sz="quarter" idx="10"/>
          </p:nvPr>
        </p:nvSpPr>
        <p:spPr/>
        <p:txBody>
          <a:bodyPr/>
          <a:lstStyle/>
          <a:p>
            <a:endParaRPr lang="en-US"/>
          </a:p>
        </p:txBody>
      </p:sp>
      <p:pic>
        <p:nvPicPr>
          <p:cNvPr id="3074" name="Picture 2" descr="https://lh6.googleusercontent.com/FYXoXm7kyrjNAv8SP_cVekB4h4CEmxGbMdzHm15AieBhdqBL69y12t0qg4tQ_06ipDwslr0pRSItL45qWzkWi2uLyEMJD6rq2ooxLp9Nh4bnEvRwv8b9k8jl6FQI4v3mIIT1ap8qOGU">
            <a:extLst>
              <a:ext uri="{FF2B5EF4-FFF2-40B4-BE49-F238E27FC236}">
                <a16:creationId xmlns:a16="http://schemas.microsoft.com/office/drawing/2014/main" id="{76C5DCD3-E467-B049-9E46-8A8CB8217C77}"/>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1010"/>
            <a:ext cx="9144000" cy="459921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B6E7296B-DFD6-0649-8CC0-9F121A2B213D}"/>
              </a:ext>
            </a:extLst>
          </p:cNvPr>
          <p:cNvCxnSpPr>
            <a:cxnSpLocks/>
            <a:stCxn id="4" idx="2"/>
          </p:cNvCxnSpPr>
          <p:nvPr/>
        </p:nvCxnSpPr>
        <p:spPr>
          <a:xfrm>
            <a:off x="2086962" y="3462010"/>
            <a:ext cx="1447267" cy="1202117"/>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F28AE3DF-C2AB-494D-84E1-5B71CEF8A2B1}"/>
              </a:ext>
            </a:extLst>
          </p:cNvPr>
          <p:cNvSpPr txBox="1"/>
          <p:nvPr/>
        </p:nvSpPr>
        <p:spPr>
          <a:xfrm>
            <a:off x="381853" y="2723346"/>
            <a:ext cx="3410218"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In the “Addresses” section enter the  ”Zip Radius” and “Miles From Zip Code” for the geographic area you want </a:t>
            </a:r>
            <a:r>
              <a:rPr lang="en-US"/>
              <a:t>to target. </a:t>
            </a:r>
            <a:endParaRPr lang="en-US" dirty="0"/>
          </a:p>
        </p:txBody>
      </p:sp>
      <p:cxnSp>
        <p:nvCxnSpPr>
          <p:cNvPr id="12" name="Straight Arrow Connector 11">
            <a:extLst>
              <a:ext uri="{FF2B5EF4-FFF2-40B4-BE49-F238E27FC236}">
                <a16:creationId xmlns:a16="http://schemas.microsoft.com/office/drawing/2014/main" id="{E0DD5B9E-7A25-8048-AA10-5A8E24770EA3}"/>
              </a:ext>
            </a:extLst>
          </p:cNvPr>
          <p:cNvCxnSpPr>
            <a:cxnSpLocks/>
            <a:stCxn id="10" idx="2"/>
          </p:cNvCxnSpPr>
          <p:nvPr/>
        </p:nvCxnSpPr>
        <p:spPr>
          <a:xfrm>
            <a:off x="5032829" y="2021384"/>
            <a:ext cx="1563914" cy="111370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2B65CE9E-9316-0F45-A0A6-084C7CDCDAC0}"/>
              </a:ext>
            </a:extLst>
          </p:cNvPr>
          <p:cNvSpPr txBox="1"/>
          <p:nvPr/>
        </p:nvSpPr>
        <p:spPr>
          <a:xfrm>
            <a:off x="3468915" y="851833"/>
            <a:ext cx="3127828"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Note: The “Suppressions delineated here are unrelated to the special suppression searches Audubon uses in Targeted Email. The ones here can be ignored/disregarded.  </a:t>
            </a:r>
          </a:p>
        </p:txBody>
      </p:sp>
      <p:sp>
        <p:nvSpPr>
          <p:cNvPr id="8" name="Rectangle 7"/>
          <p:cNvSpPr/>
          <p:nvPr/>
        </p:nvSpPr>
        <p:spPr>
          <a:xfrm>
            <a:off x="6689912" y="3092678"/>
            <a:ext cx="1015253" cy="645604"/>
          </a:xfrm>
          <a:prstGeom prst="rect">
            <a:avLst/>
          </a:prstGeom>
          <a:solidFill>
            <a:schemeClr val="accent1">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6710078" y="3274359"/>
            <a:ext cx="894229" cy="307777"/>
          </a:xfrm>
          <a:prstGeom prst="rect">
            <a:avLst/>
          </a:prstGeom>
          <a:noFill/>
        </p:spPr>
        <p:txBody>
          <a:bodyPr wrap="square" rtlCol="0">
            <a:spAutoFit/>
          </a:bodyPr>
          <a:lstStyle/>
          <a:p>
            <a:r>
              <a:rPr lang="en-US" sz="1400" dirty="0">
                <a:solidFill>
                  <a:srgbClr val="C00000"/>
                </a:solidFill>
                <a:effectLst>
                  <a:outerShdw blurRad="50800" dist="76200" dir="2700000" algn="tl" rotWithShape="0">
                    <a:prstClr val="black">
                      <a:alpha val="40000"/>
                    </a:prstClr>
                  </a:outerShdw>
                </a:effectLst>
              </a:rPr>
              <a:t>IGNORE</a:t>
            </a:r>
          </a:p>
        </p:txBody>
      </p:sp>
    </p:spTree>
    <p:extLst>
      <p:ext uri="{BB962C8B-B14F-4D97-AF65-F5344CB8AC3E}">
        <p14:creationId xmlns:p14="http://schemas.microsoft.com/office/powerpoint/2010/main" val="181362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62706-8080-F44C-8A35-08A5BD42692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3F058DC-A08C-F342-84C9-28030D1487E1}"/>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F0FF2630-D3A4-9C47-A64A-015748F226A2}"/>
              </a:ext>
            </a:extLst>
          </p:cNvPr>
          <p:cNvPicPr>
            <a:picLocks noChangeAspect="1"/>
          </p:cNvPicPr>
          <p:nvPr/>
        </p:nvPicPr>
        <p:blipFill>
          <a:blip r:embed="rId2"/>
          <a:stretch>
            <a:fillRect/>
          </a:stretch>
        </p:blipFill>
        <p:spPr>
          <a:xfrm>
            <a:off x="0" y="544286"/>
            <a:ext cx="9144000" cy="4599214"/>
          </a:xfrm>
          <a:prstGeom prst="rect">
            <a:avLst/>
          </a:prstGeom>
        </p:spPr>
      </p:pic>
      <p:cxnSp>
        <p:nvCxnSpPr>
          <p:cNvPr id="8" name="Straight Arrow Connector 7">
            <a:extLst>
              <a:ext uri="{FF2B5EF4-FFF2-40B4-BE49-F238E27FC236}">
                <a16:creationId xmlns:a16="http://schemas.microsoft.com/office/drawing/2014/main" id="{84B76FFA-670E-2144-9456-B2008A068ACD}"/>
              </a:ext>
            </a:extLst>
          </p:cNvPr>
          <p:cNvCxnSpPr>
            <a:cxnSpLocks/>
          </p:cNvCxnSpPr>
          <p:nvPr/>
        </p:nvCxnSpPr>
        <p:spPr>
          <a:xfrm flipV="1">
            <a:off x="4499429" y="1002672"/>
            <a:ext cx="1531256" cy="194757"/>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B5F42299-36F1-584E-8461-2A920BCD0973}"/>
              </a:ext>
            </a:extLst>
          </p:cNvPr>
          <p:cNvSpPr txBox="1"/>
          <p:nvPr/>
        </p:nvSpPr>
        <p:spPr>
          <a:xfrm>
            <a:off x="1364343" y="607230"/>
            <a:ext cx="3432629"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Note: You can also create and audience that is based on address specifications without an associated “Activist Code”.</a:t>
            </a:r>
          </a:p>
        </p:txBody>
      </p:sp>
      <p:cxnSp>
        <p:nvCxnSpPr>
          <p:cNvPr id="15" name="Straight Arrow Connector 14">
            <a:extLst>
              <a:ext uri="{FF2B5EF4-FFF2-40B4-BE49-F238E27FC236}">
                <a16:creationId xmlns:a16="http://schemas.microsoft.com/office/drawing/2014/main" id="{BC22B68A-FD0C-864A-A9B7-A8AB09E07E1E}"/>
              </a:ext>
            </a:extLst>
          </p:cNvPr>
          <p:cNvCxnSpPr>
            <a:cxnSpLocks/>
          </p:cNvCxnSpPr>
          <p:nvPr/>
        </p:nvCxnSpPr>
        <p:spPr>
          <a:xfrm flipH="1" flipV="1">
            <a:off x="3751943" y="2249715"/>
            <a:ext cx="1857828" cy="126274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EE420A3-731F-7A4E-9EAA-77D1C4E834AC}"/>
              </a:ext>
            </a:extLst>
          </p:cNvPr>
          <p:cNvSpPr txBox="1"/>
          <p:nvPr/>
        </p:nvSpPr>
        <p:spPr>
          <a:xfrm>
            <a:off x="4024085" y="3461657"/>
            <a:ext cx="4528243"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You can filter by all the standard address fields. Most of these also have “Is Empty” and “Is Not Empty” options that you can toggle through by clicking on them.</a:t>
            </a:r>
          </a:p>
        </p:txBody>
      </p:sp>
    </p:spTree>
    <p:extLst>
      <p:ext uri="{BB962C8B-B14F-4D97-AF65-F5344CB8AC3E}">
        <p14:creationId xmlns:p14="http://schemas.microsoft.com/office/powerpoint/2010/main" val="914681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25F91-15EE-9044-87B4-16E5706175BF}"/>
              </a:ext>
            </a:extLst>
          </p:cNvPr>
          <p:cNvSpPr>
            <a:spLocks noGrp="1"/>
          </p:cNvSpPr>
          <p:nvPr>
            <p:ph type="ctrTitle"/>
          </p:nvPr>
        </p:nvSpPr>
        <p:spPr/>
        <p:txBody>
          <a:bodyPr/>
          <a:lstStyle/>
          <a:p>
            <a:r>
              <a:rPr lang="en-US" dirty="0"/>
              <a:t>Creating a List of Event Participants</a:t>
            </a:r>
            <a:br>
              <a:rPr lang="en-US" dirty="0"/>
            </a:br>
            <a:br>
              <a:rPr lang="en-US" dirty="0"/>
            </a:br>
            <a:endParaRPr lang="en-US" dirty="0"/>
          </a:p>
        </p:txBody>
      </p:sp>
      <p:sp>
        <p:nvSpPr>
          <p:cNvPr id="3" name="Text Placeholder 2">
            <a:extLst>
              <a:ext uri="{FF2B5EF4-FFF2-40B4-BE49-F238E27FC236}">
                <a16:creationId xmlns:a16="http://schemas.microsoft.com/office/drawing/2014/main" id="{0232259D-9292-264D-B0DB-7A489D2C64AC}"/>
              </a:ext>
            </a:extLst>
          </p:cNvPr>
          <p:cNvSpPr>
            <a:spLocks noGrp="1"/>
          </p:cNvSpPr>
          <p:nvPr>
            <p:ph type="body" sz="quarter" idx="10"/>
          </p:nvPr>
        </p:nvSpPr>
        <p:spPr>
          <a:xfrm>
            <a:off x="685800" y="3063240"/>
            <a:ext cx="7772400" cy="527125"/>
          </a:xfrm>
        </p:spPr>
        <p:txBody>
          <a:bodyPr/>
          <a:lstStyle/>
          <a:p>
            <a:r>
              <a:rPr lang="en-US" dirty="0"/>
              <a:t>It’s often helpful to target just people who have registered for an event online, or people who have been added manually, or both. Here’s how you do that.</a:t>
            </a:r>
          </a:p>
        </p:txBody>
      </p:sp>
    </p:spTree>
    <p:extLst>
      <p:ext uri="{BB962C8B-B14F-4D97-AF65-F5344CB8AC3E}">
        <p14:creationId xmlns:p14="http://schemas.microsoft.com/office/powerpoint/2010/main" val="139978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C150A88-E3E7-124D-AE4D-CA5B3C10009A}"/>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4574958" y="545694"/>
            <a:ext cx="4569043" cy="4608576"/>
          </a:xfrm>
        </p:spPr>
      </p:pic>
      <p:sp>
        <p:nvSpPr>
          <p:cNvPr id="3" name="Title 2">
            <a:extLst>
              <a:ext uri="{FF2B5EF4-FFF2-40B4-BE49-F238E27FC236}">
                <a16:creationId xmlns:a16="http://schemas.microsoft.com/office/drawing/2014/main" id="{5FA0E95A-7EC4-5847-9F59-25FFE6E0A8A4}"/>
              </a:ext>
            </a:extLst>
          </p:cNvPr>
          <p:cNvSpPr>
            <a:spLocks noGrp="1"/>
          </p:cNvSpPr>
          <p:nvPr>
            <p:ph type="title"/>
          </p:nvPr>
        </p:nvSpPr>
        <p:spPr>
          <a:xfrm>
            <a:off x="685800" y="1143000"/>
            <a:ext cx="3429000" cy="338328"/>
          </a:xfrm>
        </p:spPr>
        <p:txBody>
          <a:bodyPr/>
          <a:lstStyle/>
          <a:p>
            <a:r>
              <a:rPr lang="en-US" b="0" dirty="0"/>
              <a:t>Table of Contents:</a:t>
            </a:r>
            <a:endParaRPr lang="en-US" dirty="0"/>
          </a:p>
        </p:txBody>
      </p:sp>
      <p:sp>
        <p:nvSpPr>
          <p:cNvPr id="4" name="Text Placeholder 3">
            <a:extLst>
              <a:ext uri="{FF2B5EF4-FFF2-40B4-BE49-F238E27FC236}">
                <a16:creationId xmlns:a16="http://schemas.microsoft.com/office/drawing/2014/main" id="{184A1AC3-6071-A549-BBA1-C6D543037505}"/>
              </a:ext>
            </a:extLst>
          </p:cNvPr>
          <p:cNvSpPr>
            <a:spLocks noGrp="1"/>
          </p:cNvSpPr>
          <p:nvPr>
            <p:ph type="body" sz="quarter" idx="11"/>
          </p:nvPr>
        </p:nvSpPr>
        <p:spPr>
          <a:xfrm>
            <a:off x="685800" y="1481328"/>
            <a:ext cx="3429000" cy="3383280"/>
          </a:xfrm>
        </p:spPr>
        <p:txBody>
          <a:bodyPr/>
          <a:lstStyle/>
          <a:p>
            <a:pPr lvl="3"/>
            <a:endParaRPr lang="en-US" dirty="0"/>
          </a:p>
          <a:p>
            <a:pPr lvl="3"/>
            <a:r>
              <a:rPr lang="en-US" dirty="0"/>
              <a:t>General Overview of the Interface (Slide 3 – 9)</a:t>
            </a:r>
          </a:p>
          <a:p>
            <a:pPr lvl="3"/>
            <a:r>
              <a:rPr lang="en-US" b="0" dirty="0">
                <a:latin typeface="+mn-lt"/>
              </a:rPr>
              <a:t>Creating a user-interest-based search using </a:t>
            </a:r>
            <a:r>
              <a:rPr lang="en-US" dirty="0">
                <a:latin typeface="+mn-lt"/>
              </a:rPr>
              <a:t>“</a:t>
            </a:r>
            <a:r>
              <a:rPr lang="en-US" b="0" dirty="0">
                <a:latin typeface="+mn-lt"/>
              </a:rPr>
              <a:t>Activist Codes” (Slides 10 – 14)</a:t>
            </a:r>
            <a:endParaRPr lang="en-US" dirty="0"/>
          </a:p>
          <a:p>
            <a:pPr lvl="3"/>
            <a:r>
              <a:rPr lang="en-US" dirty="0"/>
              <a:t>Creating a combination Location Activist Code / Zip Code Radius Saved Search (Slides 15 – 18)</a:t>
            </a:r>
          </a:p>
          <a:p>
            <a:pPr lvl="3"/>
            <a:r>
              <a:rPr lang="en-US" dirty="0"/>
              <a:t>Creating a List of Event Participants (Slides 19 – 25)</a:t>
            </a:r>
          </a:p>
          <a:p>
            <a:pPr lvl="3"/>
            <a:r>
              <a:rPr lang="en-US" dirty="0"/>
              <a:t>Saving the List in the right folder (Slides 26 – 34)</a:t>
            </a:r>
          </a:p>
          <a:p>
            <a:pPr lvl="3"/>
            <a:endParaRPr lang="en-US" dirty="0"/>
          </a:p>
          <a:p>
            <a:pPr lvl="3"/>
            <a:endParaRPr lang="en-US" dirty="0"/>
          </a:p>
        </p:txBody>
      </p:sp>
    </p:spTree>
    <p:extLst>
      <p:ext uri="{BB962C8B-B14F-4D97-AF65-F5344CB8AC3E}">
        <p14:creationId xmlns:p14="http://schemas.microsoft.com/office/powerpoint/2010/main" val="275662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3CB95-0AE2-A841-8156-C3E509C43B9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D8E1587-6308-194B-B47D-633FFF4E311C}"/>
              </a:ext>
            </a:extLst>
          </p:cNvPr>
          <p:cNvSpPr>
            <a:spLocks noGrp="1"/>
          </p:cNvSpPr>
          <p:nvPr>
            <p:ph type="body" sz="quarter" idx="10"/>
          </p:nvPr>
        </p:nvSpPr>
        <p:spPr/>
        <p:txBody>
          <a:bodyPr/>
          <a:lstStyle/>
          <a:p>
            <a:endParaRPr lang="en-US"/>
          </a:p>
        </p:txBody>
      </p:sp>
      <p:pic>
        <p:nvPicPr>
          <p:cNvPr id="4098" name="Picture 2" descr="https://lh5.googleusercontent.com/0JvQbIGY4pSIklz5O-Fsq0uCbvQDThgCLFRKHWk3bmvCiVgJ1aCf8j76TIrsmUWm9Rin9bf_LOVe0LkNlo-Yujfz5f8Gzvasz7c3YsjYZILtsmDNy6LEDaoVx-GeRAKENNCaRVlRdes">
            <a:extLst>
              <a:ext uri="{FF2B5EF4-FFF2-40B4-BE49-F238E27FC236}">
                <a16:creationId xmlns:a16="http://schemas.microsoft.com/office/drawing/2014/main" id="{15E1F81C-D5B6-8D43-98F8-73BF16097C87}"/>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1542"/>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F404C9C0-A209-E94E-BE78-DDD3F34C88AE}"/>
              </a:ext>
            </a:extLst>
          </p:cNvPr>
          <p:cNvCxnSpPr>
            <a:cxnSpLocks/>
          </p:cNvCxnSpPr>
          <p:nvPr/>
        </p:nvCxnSpPr>
        <p:spPr>
          <a:xfrm flipH="1" flipV="1">
            <a:off x="3926115" y="1828800"/>
            <a:ext cx="2068285" cy="113211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C9770C0D-EBED-5845-A732-4645DD7CB87E}"/>
              </a:ext>
            </a:extLst>
          </p:cNvPr>
          <p:cNvSpPr txBox="1"/>
          <p:nvPr/>
        </p:nvSpPr>
        <p:spPr>
          <a:xfrm>
            <a:off x="5573486" y="2910114"/>
            <a:ext cx="3149600"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To create an audience list by Event participation, you must first select “Include” or “Exclude” (Contacts Scheduled for Events – based on the following). You will most likely want to use the “Include” option.</a:t>
            </a:r>
          </a:p>
        </p:txBody>
      </p:sp>
    </p:spTree>
    <p:extLst>
      <p:ext uri="{BB962C8B-B14F-4D97-AF65-F5344CB8AC3E}">
        <p14:creationId xmlns:p14="http://schemas.microsoft.com/office/powerpoint/2010/main" val="76817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2B566-E8FB-8D49-A5DA-989D5FDE8B7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8C54654-97AE-7347-915F-E9EC25CC54FE}"/>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34052EE5-2173-E64A-AA43-2A6AE7D4050A}"/>
              </a:ext>
            </a:extLst>
          </p:cNvPr>
          <p:cNvPicPr>
            <a:picLocks noChangeAspect="1"/>
          </p:cNvPicPr>
          <p:nvPr/>
        </p:nvPicPr>
        <p:blipFill>
          <a:blip r:embed="rId2"/>
          <a:stretch>
            <a:fillRect/>
          </a:stretch>
        </p:blipFill>
        <p:spPr>
          <a:xfrm>
            <a:off x="0" y="544287"/>
            <a:ext cx="9144000" cy="4599213"/>
          </a:xfrm>
          <a:prstGeom prst="rect">
            <a:avLst/>
          </a:prstGeom>
        </p:spPr>
      </p:pic>
      <p:sp>
        <p:nvSpPr>
          <p:cNvPr id="6" name="TextBox 5">
            <a:extLst>
              <a:ext uri="{FF2B5EF4-FFF2-40B4-BE49-F238E27FC236}">
                <a16:creationId xmlns:a16="http://schemas.microsoft.com/office/drawing/2014/main" id="{E51ADAAB-9A76-1748-95EC-FB435647D32E}"/>
              </a:ext>
            </a:extLst>
          </p:cNvPr>
          <p:cNvSpPr txBox="1"/>
          <p:nvPr/>
        </p:nvSpPr>
        <p:spPr>
          <a:xfrm>
            <a:off x="5762172" y="3483429"/>
            <a:ext cx="2561772"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Now you can interact with the fields in this section. </a:t>
            </a:r>
          </a:p>
          <a:p>
            <a:endParaRPr lang="en-US" dirty="0"/>
          </a:p>
          <a:p>
            <a:r>
              <a:rPr lang="en-US" dirty="0"/>
              <a:t>To select an event, click on the “Events” link. </a:t>
            </a:r>
          </a:p>
        </p:txBody>
      </p:sp>
      <p:cxnSp>
        <p:nvCxnSpPr>
          <p:cNvPr id="8" name="Straight Arrow Connector 7">
            <a:extLst>
              <a:ext uri="{FF2B5EF4-FFF2-40B4-BE49-F238E27FC236}">
                <a16:creationId xmlns:a16="http://schemas.microsoft.com/office/drawing/2014/main" id="{9CD47467-275C-CA40-B355-83BDB5D14ABA}"/>
              </a:ext>
            </a:extLst>
          </p:cNvPr>
          <p:cNvCxnSpPr>
            <a:cxnSpLocks/>
          </p:cNvCxnSpPr>
          <p:nvPr/>
        </p:nvCxnSpPr>
        <p:spPr>
          <a:xfrm flipH="1" flipV="1">
            <a:off x="2859314" y="2777465"/>
            <a:ext cx="2902858" cy="80756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362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C310C-3081-8D43-9806-9592BBF1231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14964E0-D17A-9B42-A73C-6C6A4EAE1DC3}"/>
              </a:ext>
            </a:extLst>
          </p:cNvPr>
          <p:cNvSpPr>
            <a:spLocks noGrp="1"/>
          </p:cNvSpPr>
          <p:nvPr>
            <p:ph type="body" sz="quarter" idx="10"/>
          </p:nvPr>
        </p:nvSpPr>
        <p:spPr/>
        <p:txBody>
          <a:bodyPr/>
          <a:lstStyle/>
          <a:p>
            <a:endParaRPr lang="en-US" dirty="0"/>
          </a:p>
        </p:txBody>
      </p:sp>
      <p:pic>
        <p:nvPicPr>
          <p:cNvPr id="1026" name="Picture 2" descr="https://lh4.googleusercontent.com/-tyg86aMITMRvAESNY0rmnVdySTZpGYxmowdblmEXmEdIboBIKpDzy4zxghO5zUTk-mDTSp7vKoSXZe6SG13cSlT-uAWK3fLF3hHRy6a61fCTFLLopEpk6yv6wYX_vgZcx95w3rYLho">
            <a:extLst>
              <a:ext uri="{FF2B5EF4-FFF2-40B4-BE49-F238E27FC236}">
                <a16:creationId xmlns:a16="http://schemas.microsoft.com/office/drawing/2014/main" id="{10BB6809-ECA7-4B43-8622-F795C7DAB733}"/>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51542"/>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86270170-001A-4743-8493-A252A76A40FA}"/>
              </a:ext>
            </a:extLst>
          </p:cNvPr>
          <p:cNvCxnSpPr>
            <a:cxnSpLocks/>
          </p:cNvCxnSpPr>
          <p:nvPr/>
        </p:nvCxnSpPr>
        <p:spPr>
          <a:xfrm flipH="1" flipV="1">
            <a:off x="2961474" y="1738967"/>
            <a:ext cx="2788695" cy="57238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3AA0A8ED-E93E-8148-88DE-63ED40C50C9D}"/>
              </a:ext>
            </a:extLst>
          </p:cNvPr>
          <p:cNvSpPr txBox="1"/>
          <p:nvPr/>
        </p:nvSpPr>
        <p:spPr>
          <a:xfrm>
            <a:off x="5580743" y="2025162"/>
            <a:ext cx="3345542"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You will then be brought to a filter page. Type a portion of the Event Name in the corresponding field and click on the “Refresh Results” button.</a:t>
            </a:r>
          </a:p>
          <a:p>
            <a:r>
              <a:rPr lang="en-US" dirty="0"/>
              <a:t>Be sure to check and edit date range to make sure your event falls inside it.</a:t>
            </a:r>
          </a:p>
        </p:txBody>
      </p:sp>
    </p:spTree>
    <p:extLst>
      <p:ext uri="{BB962C8B-B14F-4D97-AF65-F5344CB8AC3E}">
        <p14:creationId xmlns:p14="http://schemas.microsoft.com/office/powerpoint/2010/main" val="2746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4E424-1CED-AC4C-8CF2-F2ADDBC2513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9CEFDEC-D082-8445-A785-6D2077E43135}"/>
              </a:ext>
            </a:extLst>
          </p:cNvPr>
          <p:cNvSpPr>
            <a:spLocks noGrp="1"/>
          </p:cNvSpPr>
          <p:nvPr>
            <p:ph type="body" sz="quarter" idx="10"/>
          </p:nvPr>
        </p:nvSpPr>
        <p:spPr/>
        <p:txBody>
          <a:bodyPr/>
          <a:lstStyle/>
          <a:p>
            <a:endParaRPr lang="en-US"/>
          </a:p>
        </p:txBody>
      </p:sp>
      <p:pic>
        <p:nvPicPr>
          <p:cNvPr id="2050" name="Picture 2" descr="https://lh3.googleusercontent.com/VaDX--0wRt4Lnu2EoDk8Hu7L3OR8uCHjQnshkOiraVWdafWuWKze-yY5XvxIb6UssclztwBQvHVi6oFELUsHn6vL_Kq16Xp40yLVWeURwCfk09PSpN5dfYvaziRjgpG2AZVPuzPqJyI">
            <a:extLst>
              <a:ext uri="{FF2B5EF4-FFF2-40B4-BE49-F238E27FC236}">
                <a16:creationId xmlns:a16="http://schemas.microsoft.com/office/drawing/2014/main" id="{9B2F8A2D-1C12-F644-B755-97F1AC2AD7AC}"/>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476250"/>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19CD128E-EF5F-0741-8DA4-2EA2409522FD}"/>
              </a:ext>
            </a:extLst>
          </p:cNvPr>
          <p:cNvCxnSpPr>
            <a:cxnSpLocks/>
          </p:cNvCxnSpPr>
          <p:nvPr/>
        </p:nvCxnSpPr>
        <p:spPr>
          <a:xfrm flipH="1">
            <a:off x="1669143" y="2329543"/>
            <a:ext cx="1567543" cy="186508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231F4A57-66D7-4147-952E-5AF2A6552D42}"/>
              </a:ext>
            </a:extLst>
          </p:cNvPr>
          <p:cNvCxnSpPr>
            <a:cxnSpLocks/>
          </p:cNvCxnSpPr>
          <p:nvPr/>
        </p:nvCxnSpPr>
        <p:spPr>
          <a:xfrm>
            <a:off x="6596743" y="2648857"/>
            <a:ext cx="1683657" cy="73297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86288C9C-C646-0E4A-B185-BEA2A6BF00A5}"/>
              </a:ext>
            </a:extLst>
          </p:cNvPr>
          <p:cNvSpPr txBox="1"/>
          <p:nvPr/>
        </p:nvSpPr>
        <p:spPr>
          <a:xfrm>
            <a:off x="3178627" y="2203288"/>
            <a:ext cx="3868058"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Check off box next to the selected event. </a:t>
            </a:r>
          </a:p>
          <a:p>
            <a:r>
              <a:rPr lang="en-US" dirty="0"/>
              <a:t>Then click on the “Save / Next” button.</a:t>
            </a:r>
          </a:p>
        </p:txBody>
      </p:sp>
    </p:spTree>
    <p:extLst>
      <p:ext uri="{BB962C8B-B14F-4D97-AF65-F5344CB8AC3E}">
        <p14:creationId xmlns:p14="http://schemas.microsoft.com/office/powerpoint/2010/main" val="1995543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2A72A-C8F3-BF4B-8DB5-E1E8BA8BEEB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D75353F-1279-2C4B-8809-FB078E2E7E0E}"/>
              </a:ext>
            </a:extLst>
          </p:cNvPr>
          <p:cNvSpPr>
            <a:spLocks noGrp="1"/>
          </p:cNvSpPr>
          <p:nvPr>
            <p:ph type="body" sz="quarter" idx="10"/>
          </p:nvPr>
        </p:nvSpPr>
        <p:spPr/>
        <p:txBody>
          <a:bodyPr/>
          <a:lstStyle/>
          <a:p>
            <a:endParaRPr lang="en-US"/>
          </a:p>
        </p:txBody>
      </p:sp>
      <p:pic>
        <p:nvPicPr>
          <p:cNvPr id="3074" name="Picture 2" descr="https://lh3.googleusercontent.com/CtV_4kSHuTS8aXBaiOJMLqnRV8AaK5WfSe8ndZjjhOcpYM1F0DMvpz7xI3b5Tz7uqaJlrDCrvDLsbHAL_RdCCWWMhzqbvdifbCM9VKfFMw61C_fcGlti90DLlPazO78c4oNHM1huGgE">
            <a:extLst>
              <a:ext uri="{FF2B5EF4-FFF2-40B4-BE49-F238E27FC236}">
                <a16:creationId xmlns:a16="http://schemas.microsoft.com/office/drawing/2014/main" id="{AA8CCCFF-3084-8244-A6BF-F7977BBAE910}"/>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37029"/>
            <a:ext cx="9144000" cy="460647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2053B68B-AE06-9640-AFBE-6CF64C0EC9F0}"/>
              </a:ext>
            </a:extLst>
          </p:cNvPr>
          <p:cNvCxnSpPr>
            <a:cxnSpLocks/>
          </p:cNvCxnSpPr>
          <p:nvPr/>
        </p:nvCxnSpPr>
        <p:spPr>
          <a:xfrm flipH="1">
            <a:off x="3947887" y="3381829"/>
            <a:ext cx="1444170" cy="557235"/>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31F39A57-A176-E14E-AFA3-4BD5100ABFFC}"/>
              </a:ext>
            </a:extLst>
          </p:cNvPr>
          <p:cNvSpPr txBox="1"/>
          <p:nvPr/>
        </p:nvSpPr>
        <p:spPr>
          <a:xfrm>
            <a:off x="5334001" y="3200400"/>
            <a:ext cx="3751942"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Once back on the “Create a List” page, you can further curate your list criteria by selecting audience “Role” type…</a:t>
            </a:r>
          </a:p>
        </p:txBody>
      </p:sp>
    </p:spTree>
    <p:extLst>
      <p:ext uri="{BB962C8B-B14F-4D97-AF65-F5344CB8AC3E}">
        <p14:creationId xmlns:p14="http://schemas.microsoft.com/office/powerpoint/2010/main" val="2706190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CAAA0-D712-5247-90B2-4EC9BD5A4DB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33BE17E-CDC9-EF47-9B2C-4245E3F6CC45}"/>
              </a:ext>
            </a:extLst>
          </p:cNvPr>
          <p:cNvSpPr>
            <a:spLocks noGrp="1"/>
          </p:cNvSpPr>
          <p:nvPr>
            <p:ph type="body" sz="quarter" idx="10"/>
          </p:nvPr>
        </p:nvSpPr>
        <p:spPr/>
        <p:txBody>
          <a:bodyPr/>
          <a:lstStyle/>
          <a:p>
            <a:endParaRPr lang="en-US"/>
          </a:p>
        </p:txBody>
      </p:sp>
      <p:pic>
        <p:nvPicPr>
          <p:cNvPr id="4098" name="Picture 2" descr="https://lh5.googleusercontent.com/6_fdf22KGZcIerjotPU8nWB_eGJH6D_0tpXY773nAWaeZZ9DvZQFekViCdbDXqQNQ2sbXA7xroPol_UJAT7Sml13ZGIZzr61-cTaETMJPl4cYFGM4mpQbYpWXuqU1gh6jCOXHStSQZA">
            <a:extLst>
              <a:ext uri="{FF2B5EF4-FFF2-40B4-BE49-F238E27FC236}">
                <a16:creationId xmlns:a16="http://schemas.microsoft.com/office/drawing/2014/main" id="{54EBFFF2-DC7D-FC47-99C9-2FAA8146EFEC}"/>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44286"/>
            <a:ext cx="9144000" cy="459921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925913DC-3C1F-4449-83EE-8DB65E08ABC2}"/>
              </a:ext>
            </a:extLst>
          </p:cNvPr>
          <p:cNvCxnSpPr>
            <a:cxnSpLocks/>
          </p:cNvCxnSpPr>
          <p:nvPr/>
        </p:nvCxnSpPr>
        <p:spPr>
          <a:xfrm flipH="1">
            <a:off x="3503228" y="1910315"/>
            <a:ext cx="1068772" cy="159843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F0C3138F-0FD5-D04C-858A-93F0EA059B8E}"/>
              </a:ext>
            </a:extLst>
          </p:cNvPr>
          <p:cNvSpPr txBox="1"/>
          <p:nvPr/>
        </p:nvSpPr>
        <p:spPr>
          <a:xfrm>
            <a:off x="3969925" y="1602538"/>
            <a:ext cx="2080130" cy="30777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…and / or “Status”, etc.</a:t>
            </a:r>
          </a:p>
        </p:txBody>
      </p:sp>
      <p:cxnSp>
        <p:nvCxnSpPr>
          <p:cNvPr id="14" name="Straight Arrow Connector 13">
            <a:extLst>
              <a:ext uri="{FF2B5EF4-FFF2-40B4-BE49-F238E27FC236}">
                <a16:creationId xmlns:a16="http://schemas.microsoft.com/office/drawing/2014/main" id="{A73DB776-F9FC-724C-9BB2-A750D7D14E7E}"/>
              </a:ext>
            </a:extLst>
          </p:cNvPr>
          <p:cNvCxnSpPr>
            <a:cxnSpLocks/>
          </p:cNvCxnSpPr>
          <p:nvPr/>
        </p:nvCxnSpPr>
        <p:spPr>
          <a:xfrm flipV="1">
            <a:off x="2099128" y="3802831"/>
            <a:ext cx="564243" cy="10876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F0C3138F-0FD5-D04C-858A-93F0EA059B8E}"/>
              </a:ext>
            </a:extLst>
          </p:cNvPr>
          <p:cNvSpPr txBox="1"/>
          <p:nvPr/>
        </p:nvSpPr>
        <p:spPr>
          <a:xfrm>
            <a:off x="136443" y="3802831"/>
            <a:ext cx="2084243"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Remember that blue field labels are links, and clicking them allows you to select multiple types at once.</a:t>
            </a:r>
          </a:p>
        </p:txBody>
      </p:sp>
    </p:spTree>
    <p:extLst>
      <p:ext uri="{BB962C8B-B14F-4D97-AF65-F5344CB8AC3E}">
        <p14:creationId xmlns:p14="http://schemas.microsoft.com/office/powerpoint/2010/main" val="278389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9869A-51CE-CB4C-A6BE-1D283E549B58}"/>
              </a:ext>
            </a:extLst>
          </p:cNvPr>
          <p:cNvSpPr>
            <a:spLocks noGrp="1"/>
          </p:cNvSpPr>
          <p:nvPr>
            <p:ph type="ctrTitle"/>
          </p:nvPr>
        </p:nvSpPr>
        <p:spPr>
          <a:xfrm>
            <a:off x="685800" y="1667435"/>
            <a:ext cx="7772400" cy="1143000"/>
          </a:xfrm>
        </p:spPr>
        <p:txBody>
          <a:bodyPr/>
          <a:lstStyle/>
          <a:p>
            <a:r>
              <a:rPr lang="en-US" dirty="0"/>
              <a:t>Saving Your Search in the Correct Folder</a:t>
            </a:r>
            <a:br>
              <a:rPr lang="en-US" dirty="0"/>
            </a:br>
            <a:br>
              <a:rPr lang="en-US" dirty="0"/>
            </a:br>
            <a:endParaRPr lang="en-US" dirty="0"/>
          </a:p>
        </p:txBody>
      </p:sp>
      <p:sp>
        <p:nvSpPr>
          <p:cNvPr id="3" name="Text Placeholder 2">
            <a:extLst>
              <a:ext uri="{FF2B5EF4-FFF2-40B4-BE49-F238E27FC236}">
                <a16:creationId xmlns:a16="http://schemas.microsoft.com/office/drawing/2014/main" id="{29C8B50F-1EBF-2740-B999-99AEE0416F62}"/>
              </a:ext>
            </a:extLst>
          </p:cNvPr>
          <p:cNvSpPr>
            <a:spLocks noGrp="1"/>
          </p:cNvSpPr>
          <p:nvPr>
            <p:ph type="body" sz="quarter" idx="10"/>
          </p:nvPr>
        </p:nvSpPr>
        <p:spPr>
          <a:xfrm>
            <a:off x="685800" y="2523392"/>
            <a:ext cx="7772400" cy="1431751"/>
          </a:xfrm>
        </p:spPr>
        <p:txBody>
          <a:bodyPr/>
          <a:lstStyle/>
          <a:p>
            <a:r>
              <a:rPr lang="en-US" dirty="0"/>
              <a:t>In order to use a Saved Search as an email audience, you first have to save it. Searches are saved in “Folders”. </a:t>
            </a:r>
          </a:p>
          <a:p>
            <a:r>
              <a:rPr lang="en-US" dirty="0"/>
              <a:t>Each program has a corresponding “Audiences” folder, which is where most of the searches you create will be saved.</a:t>
            </a:r>
          </a:p>
          <a:p>
            <a:endParaRPr lang="en-US" dirty="0"/>
          </a:p>
        </p:txBody>
      </p:sp>
    </p:spTree>
    <p:extLst>
      <p:ext uri="{BB962C8B-B14F-4D97-AF65-F5344CB8AC3E}">
        <p14:creationId xmlns:p14="http://schemas.microsoft.com/office/powerpoint/2010/main" val="3088836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art Placeholder 1">
            <a:extLst>
              <a:ext uri="{FF2B5EF4-FFF2-40B4-BE49-F238E27FC236}">
                <a16:creationId xmlns:a16="http://schemas.microsoft.com/office/drawing/2014/main" id="{EB4DDD2B-06A2-F54B-8AD6-EBDC6F65A536}"/>
              </a:ext>
            </a:extLst>
          </p:cNvPr>
          <p:cNvSpPr>
            <a:spLocks noGrp="1"/>
          </p:cNvSpPr>
          <p:nvPr>
            <p:ph type="chart" sz="quarter" idx="10"/>
          </p:nvPr>
        </p:nvSpPr>
        <p:spPr/>
      </p:sp>
      <p:sp>
        <p:nvSpPr>
          <p:cNvPr id="3" name="Text Placeholder 2">
            <a:extLst>
              <a:ext uri="{FF2B5EF4-FFF2-40B4-BE49-F238E27FC236}">
                <a16:creationId xmlns:a16="http://schemas.microsoft.com/office/drawing/2014/main" id="{0DF44101-F557-B84F-A40D-7DE7F44546EB}"/>
              </a:ext>
            </a:extLst>
          </p:cNvPr>
          <p:cNvSpPr>
            <a:spLocks noGrp="1"/>
          </p:cNvSpPr>
          <p:nvPr>
            <p:ph type="body" sz="quarter" idx="11"/>
          </p:nvPr>
        </p:nvSpPr>
        <p:spPr/>
        <p:txBody>
          <a:bodyPr/>
          <a:lstStyle/>
          <a:p>
            <a:endParaRPr lang="en-US"/>
          </a:p>
        </p:txBody>
      </p:sp>
      <p:pic>
        <p:nvPicPr>
          <p:cNvPr id="9" name="Picture 8">
            <a:extLst>
              <a:ext uri="{FF2B5EF4-FFF2-40B4-BE49-F238E27FC236}">
                <a16:creationId xmlns:a16="http://schemas.microsoft.com/office/drawing/2014/main" id="{774A76DE-56C5-4C47-8652-4E20D11DCBEA}"/>
              </a:ext>
            </a:extLst>
          </p:cNvPr>
          <p:cNvPicPr>
            <a:picLocks noChangeAspect="1"/>
          </p:cNvPicPr>
          <p:nvPr/>
        </p:nvPicPr>
        <p:blipFill>
          <a:blip r:embed="rId2"/>
          <a:stretch>
            <a:fillRect/>
          </a:stretch>
        </p:blipFill>
        <p:spPr>
          <a:xfrm>
            <a:off x="0" y="516044"/>
            <a:ext cx="9144000" cy="4627456"/>
          </a:xfrm>
          <a:prstGeom prst="rect">
            <a:avLst/>
          </a:prstGeom>
        </p:spPr>
      </p:pic>
      <p:sp>
        <p:nvSpPr>
          <p:cNvPr id="10" name="TextBox 9">
            <a:extLst>
              <a:ext uri="{FF2B5EF4-FFF2-40B4-BE49-F238E27FC236}">
                <a16:creationId xmlns:a16="http://schemas.microsoft.com/office/drawing/2014/main" id="{3AF5D639-1459-A54B-9B6C-B93FE722B213}"/>
              </a:ext>
            </a:extLst>
          </p:cNvPr>
          <p:cNvSpPr txBox="1"/>
          <p:nvPr/>
        </p:nvSpPr>
        <p:spPr>
          <a:xfrm>
            <a:off x="4071257" y="914400"/>
            <a:ext cx="2772229"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To save your list in an existing folder click on the ”Save” button.</a:t>
            </a:r>
          </a:p>
        </p:txBody>
      </p:sp>
      <p:cxnSp>
        <p:nvCxnSpPr>
          <p:cNvPr id="12" name="Straight Arrow Connector 11">
            <a:extLst>
              <a:ext uri="{FF2B5EF4-FFF2-40B4-BE49-F238E27FC236}">
                <a16:creationId xmlns:a16="http://schemas.microsoft.com/office/drawing/2014/main" id="{89B083B6-180B-124E-8D13-96BBF2A7FFAC}"/>
              </a:ext>
            </a:extLst>
          </p:cNvPr>
          <p:cNvCxnSpPr>
            <a:cxnSpLocks/>
          </p:cNvCxnSpPr>
          <p:nvPr/>
        </p:nvCxnSpPr>
        <p:spPr>
          <a:xfrm>
            <a:off x="6843486" y="1059543"/>
            <a:ext cx="1741714" cy="16691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398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CA297-AB3D-F34B-8732-0580F0B7A23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F600655-A511-FF47-ABFD-1D921CF1B24F}"/>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8DD30571-3CBB-4348-909C-904D94FD1558}"/>
              </a:ext>
            </a:extLst>
          </p:cNvPr>
          <p:cNvPicPr>
            <a:picLocks noChangeAspect="1"/>
          </p:cNvPicPr>
          <p:nvPr/>
        </p:nvPicPr>
        <p:blipFill>
          <a:blip r:embed="rId2"/>
          <a:stretch>
            <a:fillRect/>
          </a:stretch>
        </p:blipFill>
        <p:spPr>
          <a:xfrm>
            <a:off x="0" y="547455"/>
            <a:ext cx="9144000" cy="4596045"/>
          </a:xfrm>
          <a:prstGeom prst="rect">
            <a:avLst/>
          </a:prstGeom>
        </p:spPr>
      </p:pic>
      <p:cxnSp>
        <p:nvCxnSpPr>
          <p:cNvPr id="10" name="Straight Arrow Connector 9">
            <a:extLst>
              <a:ext uri="{FF2B5EF4-FFF2-40B4-BE49-F238E27FC236}">
                <a16:creationId xmlns:a16="http://schemas.microsoft.com/office/drawing/2014/main" id="{F75333D9-2CF9-3D42-90A2-3AC4ABB6E1CF}"/>
              </a:ext>
            </a:extLst>
          </p:cNvPr>
          <p:cNvCxnSpPr>
            <a:cxnSpLocks/>
          </p:cNvCxnSpPr>
          <p:nvPr/>
        </p:nvCxnSpPr>
        <p:spPr>
          <a:xfrm flipH="1">
            <a:off x="5109030" y="2489200"/>
            <a:ext cx="1052284" cy="64588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10C80C67-2165-DB43-A924-4D268D71BC40}"/>
              </a:ext>
            </a:extLst>
          </p:cNvPr>
          <p:cNvSpPr txBox="1"/>
          <p:nvPr/>
        </p:nvSpPr>
        <p:spPr>
          <a:xfrm>
            <a:off x="6062700" y="2070203"/>
            <a:ext cx="2902857"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Name your search in the “Name” field. The naming conventions are:</a:t>
            </a:r>
            <a:br>
              <a:rPr lang="en-US" dirty="0"/>
            </a:br>
            <a:br>
              <a:rPr lang="en-US" dirty="0"/>
            </a:br>
            <a:r>
              <a:rPr lang="en-US" dirty="0"/>
              <a:t>(State </a:t>
            </a:r>
            <a:r>
              <a:rPr lang="mr-IN" dirty="0"/>
              <a:t>–</a:t>
            </a:r>
            <a:r>
              <a:rPr lang="en-US" dirty="0"/>
              <a:t> Center) Search Name</a:t>
            </a:r>
          </a:p>
        </p:txBody>
      </p:sp>
      <p:cxnSp>
        <p:nvCxnSpPr>
          <p:cNvPr id="8" name="Straight Arrow Connector 7">
            <a:extLst>
              <a:ext uri="{FF2B5EF4-FFF2-40B4-BE49-F238E27FC236}">
                <a16:creationId xmlns:a16="http://schemas.microsoft.com/office/drawing/2014/main" id="{FE6E7D24-BA3D-9149-99CA-B505E3F27F98}"/>
              </a:ext>
            </a:extLst>
          </p:cNvPr>
          <p:cNvCxnSpPr>
            <a:cxnSpLocks/>
          </p:cNvCxnSpPr>
          <p:nvPr/>
        </p:nvCxnSpPr>
        <p:spPr>
          <a:xfrm flipH="1">
            <a:off x="5029203" y="1712686"/>
            <a:ext cx="1299026" cy="83457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10C80C67-2165-DB43-A924-4D268D71BC40}"/>
              </a:ext>
            </a:extLst>
          </p:cNvPr>
          <p:cNvSpPr txBox="1"/>
          <p:nvPr/>
        </p:nvSpPr>
        <p:spPr>
          <a:xfrm>
            <a:off x="5417457" y="1033634"/>
            <a:ext cx="2902857"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This pop-up will appear. </a:t>
            </a:r>
          </a:p>
          <a:p>
            <a:r>
              <a:rPr lang="en-US" dirty="0"/>
              <a:t>Choose your folder from the “Folder” dropdown menu. </a:t>
            </a:r>
          </a:p>
        </p:txBody>
      </p:sp>
      <p:sp>
        <p:nvSpPr>
          <p:cNvPr id="12" name="TextBox 11">
            <a:extLst>
              <a:ext uri="{FF2B5EF4-FFF2-40B4-BE49-F238E27FC236}">
                <a16:creationId xmlns:a16="http://schemas.microsoft.com/office/drawing/2014/main" id="{10C80C67-2165-DB43-A924-4D268D71BC40}"/>
              </a:ext>
            </a:extLst>
          </p:cNvPr>
          <p:cNvSpPr txBox="1"/>
          <p:nvPr/>
        </p:nvSpPr>
        <p:spPr>
          <a:xfrm>
            <a:off x="5821293" y="3362496"/>
            <a:ext cx="2443738" cy="30777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Then click the “Save” button.</a:t>
            </a:r>
          </a:p>
        </p:txBody>
      </p:sp>
    </p:spTree>
    <p:extLst>
      <p:ext uri="{BB962C8B-B14F-4D97-AF65-F5344CB8AC3E}">
        <p14:creationId xmlns:p14="http://schemas.microsoft.com/office/powerpoint/2010/main" val="411706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1_1199_1_Tufted Titmouse_Kelli_Westfal_KK-FLIP.jpg"/>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6" name="Text Placeholder 5"/>
          <p:cNvSpPr>
            <a:spLocks noGrp="1"/>
          </p:cNvSpPr>
          <p:nvPr>
            <p:ph type="body" sz="quarter" idx="11"/>
          </p:nvPr>
        </p:nvSpPr>
        <p:spPr/>
        <p:txBody>
          <a:bodyPr/>
          <a:lstStyle/>
          <a:p>
            <a:r>
              <a:rPr lang="en-US" dirty="0"/>
              <a:t>Thank you!</a:t>
            </a:r>
          </a:p>
        </p:txBody>
      </p:sp>
      <p:pic>
        <p:nvPicPr>
          <p:cNvPr id="4" name="Picture 3" descr="Audubon_Logo_WHT.eps"/>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7472" y="365760"/>
            <a:ext cx="1937912" cy="586259"/>
          </a:xfrm>
          <a:prstGeom prst="rect">
            <a:avLst/>
          </a:prstGeom>
        </p:spPr>
      </p:pic>
    </p:spTree>
    <p:extLst>
      <p:ext uri="{BB962C8B-B14F-4D97-AF65-F5344CB8AC3E}">
        <p14:creationId xmlns:p14="http://schemas.microsoft.com/office/powerpoint/2010/main" val="365970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FAF52-D3C7-DE42-AD37-F23D2DD85CF7}"/>
              </a:ext>
            </a:extLst>
          </p:cNvPr>
          <p:cNvSpPr>
            <a:spLocks noGrp="1"/>
          </p:cNvSpPr>
          <p:nvPr>
            <p:ph type="ctrTitle"/>
          </p:nvPr>
        </p:nvSpPr>
        <p:spPr/>
        <p:txBody>
          <a:bodyPr>
            <a:normAutofit/>
          </a:bodyPr>
          <a:lstStyle/>
          <a:p>
            <a:r>
              <a:rPr lang="en-US" dirty="0"/>
              <a:t>General Overview of the </a:t>
            </a:r>
            <a:br>
              <a:rPr lang="en-US" dirty="0"/>
            </a:br>
            <a:br>
              <a:rPr lang="en-US" dirty="0"/>
            </a:br>
            <a:r>
              <a:rPr lang="en-US" dirty="0"/>
              <a:t>Create a List Interface </a:t>
            </a:r>
            <a:br>
              <a:rPr lang="en-US" dirty="0"/>
            </a:br>
            <a:endParaRPr lang="en-US" dirty="0"/>
          </a:p>
        </p:txBody>
      </p:sp>
      <p:sp>
        <p:nvSpPr>
          <p:cNvPr id="3" name="Text Placeholder 2">
            <a:extLst>
              <a:ext uri="{FF2B5EF4-FFF2-40B4-BE49-F238E27FC236}">
                <a16:creationId xmlns:a16="http://schemas.microsoft.com/office/drawing/2014/main" id="{99F590FF-1511-8045-8E7A-387AC9F967AC}"/>
              </a:ext>
            </a:extLst>
          </p:cNvPr>
          <p:cNvSpPr>
            <a:spLocks noGrp="1"/>
          </p:cNvSpPr>
          <p:nvPr>
            <p:ph type="body" sz="quarter" idx="10"/>
          </p:nvPr>
        </p:nvSpPr>
        <p:spPr/>
        <p:txBody>
          <a:bodyPr/>
          <a:lstStyle/>
          <a:p>
            <a:r>
              <a:rPr lang="en-US" dirty="0"/>
              <a:t>Create a List is used whenever you want to get a segment of your audience. </a:t>
            </a:r>
          </a:p>
        </p:txBody>
      </p:sp>
    </p:spTree>
    <p:extLst>
      <p:ext uri="{BB962C8B-B14F-4D97-AF65-F5344CB8AC3E}">
        <p14:creationId xmlns:p14="http://schemas.microsoft.com/office/powerpoint/2010/main" val="3066299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Slide Title Goes Here</a:t>
            </a:r>
            <a:br>
              <a:rPr lang="en-US" dirty="0"/>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dirty="0"/>
              <a:t>This is a plain text slide, arranged in two columns to keep line lengths legible. As imagery is strongly preferred, try to limit use of this layout to:</a:t>
            </a:r>
          </a:p>
          <a:p>
            <a:pPr lvl="3"/>
            <a:r>
              <a:rPr lang="en-US" dirty="0"/>
              <a:t>Agendas</a:t>
            </a:r>
          </a:p>
          <a:p>
            <a:pPr lvl="3"/>
            <a:r>
              <a:rPr lang="en-US" dirty="0"/>
              <a:t>Lists</a:t>
            </a:r>
          </a:p>
          <a:p>
            <a:pPr lvl="3"/>
            <a:r>
              <a:rPr lang="en-US" dirty="0"/>
              <a:t>Summaries</a:t>
            </a:r>
          </a:p>
          <a:p>
            <a:pPr marL="0" lvl="2" indent="0">
              <a:buNone/>
            </a:pPr>
            <a:endParaRPr lang="en-US" dirty="0"/>
          </a:p>
        </p:txBody>
      </p:sp>
      <p:pic>
        <p:nvPicPr>
          <p:cNvPr id="1026" name="Picture 2" descr="https://lh4.googleusercontent.com/y2jXIjM1etKWUwhYTkq7CYJTZHTBxPVtcvWIGtWr_j4P1NXz_k9RgK8mghN30W8jF9f1KdRWlOZmZRS_1GgaXG13cC_3BY1SNTOLWWTZwSoG9VZQXm72Z2zv6v3LB26FwaBtEejOMD4">
            <a:extLst>
              <a:ext uri="{FF2B5EF4-FFF2-40B4-BE49-F238E27FC236}">
                <a16:creationId xmlns:a16="http://schemas.microsoft.com/office/drawing/2014/main" id="{775519F0-0696-CA44-9937-461F49B47FA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542799"/>
            <a:ext cx="9144000" cy="46007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DE3F466-359C-5A44-B169-3E9A0B356CE0}"/>
              </a:ext>
            </a:extLst>
          </p:cNvPr>
          <p:cNvSpPr txBox="1"/>
          <p:nvPr/>
        </p:nvSpPr>
        <p:spPr>
          <a:xfrm>
            <a:off x="3947886" y="1045029"/>
            <a:ext cx="3389085"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on the “Create a List” link from the side menu or from the Lists section.</a:t>
            </a:r>
          </a:p>
        </p:txBody>
      </p:sp>
      <p:cxnSp>
        <p:nvCxnSpPr>
          <p:cNvPr id="6" name="Straight Arrow Connector 5">
            <a:extLst>
              <a:ext uri="{FF2B5EF4-FFF2-40B4-BE49-F238E27FC236}">
                <a16:creationId xmlns:a16="http://schemas.microsoft.com/office/drawing/2014/main" id="{D5EE815C-4A9D-2245-A5D8-B58018A3F49A}"/>
              </a:ext>
            </a:extLst>
          </p:cNvPr>
          <p:cNvCxnSpPr>
            <a:cxnSpLocks/>
            <a:stCxn id="4" idx="1"/>
          </p:cNvCxnSpPr>
          <p:nvPr/>
        </p:nvCxnSpPr>
        <p:spPr>
          <a:xfrm flipH="1">
            <a:off x="965202" y="1306639"/>
            <a:ext cx="2982684" cy="105193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9" name="Elbow Connector 8">
            <a:extLst>
              <a:ext uri="{FF2B5EF4-FFF2-40B4-BE49-F238E27FC236}">
                <a16:creationId xmlns:a16="http://schemas.microsoft.com/office/drawing/2014/main" id="{F2964BFE-068F-A44F-90A8-B2880746AE48}"/>
              </a:ext>
            </a:extLst>
          </p:cNvPr>
          <p:cNvCxnSpPr>
            <a:cxnSpLocks/>
          </p:cNvCxnSpPr>
          <p:nvPr/>
        </p:nvCxnSpPr>
        <p:spPr>
          <a:xfrm rot="5400000">
            <a:off x="5098497" y="1818269"/>
            <a:ext cx="1777293" cy="1277256"/>
          </a:xfrm>
          <a:prstGeom prst="bentConnector3">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661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Slide Title Goes Here</a:t>
            </a:r>
            <a:br>
              <a:rPr lang="en-US" dirty="0"/>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dirty="0"/>
              <a:t>This is a plain text slide, arranged in two columns to keep line lengths legible. As imagery is strongly preferred, try to limit use of this layout to:</a:t>
            </a:r>
          </a:p>
          <a:p>
            <a:pPr lvl="3"/>
            <a:r>
              <a:rPr lang="en-US" dirty="0"/>
              <a:t>Agendas</a:t>
            </a:r>
          </a:p>
          <a:p>
            <a:pPr lvl="3"/>
            <a:r>
              <a:rPr lang="en-US" dirty="0"/>
              <a:t>Lists</a:t>
            </a:r>
          </a:p>
          <a:p>
            <a:pPr lvl="3"/>
            <a:r>
              <a:rPr lang="en-US" dirty="0"/>
              <a:t>Summaries</a:t>
            </a:r>
          </a:p>
          <a:p>
            <a:pPr marL="0" lvl="2" indent="0">
              <a:buNone/>
            </a:pPr>
            <a:endParaRPr lang="en-US" dirty="0"/>
          </a:p>
        </p:txBody>
      </p:sp>
      <p:pic>
        <p:nvPicPr>
          <p:cNvPr id="2050" name="Picture 2" descr="https://lh4.googleusercontent.com/xuRXrsIEVVsehkA3UK7Qjb-N9S-i-sECW84-iE_Tv8fl751J9oEFOeRF8U7uKQ48DeoeJtT7O2kYGRhWKnmBAOReIxh_4hjsckfaKgKUMYcsDpDG5SX7NeMQSBw1u-ZdUM_fuIQXv48">
            <a:extLst>
              <a:ext uri="{FF2B5EF4-FFF2-40B4-BE49-F238E27FC236}">
                <a16:creationId xmlns:a16="http://schemas.microsoft.com/office/drawing/2014/main" id="{90CDAE36-04FA-D449-99BE-BA2F929C0C6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537029"/>
            <a:ext cx="9144000" cy="46064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DC07D41-EC46-CE49-AF1B-3E846BAFBE67}"/>
              </a:ext>
            </a:extLst>
          </p:cNvPr>
          <p:cNvSpPr txBox="1"/>
          <p:nvPr/>
        </p:nvSpPr>
        <p:spPr>
          <a:xfrm>
            <a:off x="4325258" y="908416"/>
            <a:ext cx="3585027"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Once in the “Create a List” section you can “Create a New Search”. The search criteria sections will be listed alphabetically.</a:t>
            </a:r>
          </a:p>
        </p:txBody>
      </p:sp>
      <p:cxnSp>
        <p:nvCxnSpPr>
          <p:cNvPr id="7" name="Straight Arrow Connector 6">
            <a:extLst>
              <a:ext uri="{FF2B5EF4-FFF2-40B4-BE49-F238E27FC236}">
                <a16:creationId xmlns:a16="http://schemas.microsoft.com/office/drawing/2014/main" id="{71AF5B3B-4C23-E646-A0DD-0D08C9CB8DB2}"/>
              </a:ext>
            </a:extLst>
          </p:cNvPr>
          <p:cNvCxnSpPr>
            <a:cxnSpLocks/>
          </p:cNvCxnSpPr>
          <p:nvPr/>
        </p:nvCxnSpPr>
        <p:spPr>
          <a:xfrm flipH="1">
            <a:off x="4572003" y="1647080"/>
            <a:ext cx="1182911" cy="187989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8292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Slide Title Goes Here</a:t>
            </a:r>
            <a:br>
              <a:rPr lang="en-US"/>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a:t>This is a plain text slide, arranged in two columns to keep line lengths legible. As imagery is strongly preferred, try to limit use of this layout to:</a:t>
            </a:r>
          </a:p>
          <a:p>
            <a:pPr lvl="3"/>
            <a:r>
              <a:rPr lang="en-US"/>
              <a:t>Agendas</a:t>
            </a:r>
          </a:p>
          <a:p>
            <a:pPr lvl="3"/>
            <a:r>
              <a:rPr lang="en-US"/>
              <a:t>Lists</a:t>
            </a:r>
          </a:p>
          <a:p>
            <a:pPr lvl="3"/>
            <a:r>
              <a:rPr lang="en-US"/>
              <a:t>Summaries</a:t>
            </a:r>
          </a:p>
          <a:p>
            <a:pPr marL="0" lvl="2" indent="0">
              <a:buNone/>
            </a:pPr>
            <a:endParaRPr lang="en-US" dirty="0"/>
          </a:p>
        </p:txBody>
      </p:sp>
      <p:pic>
        <p:nvPicPr>
          <p:cNvPr id="3074" name="Picture 2" descr="https://lh4.googleusercontent.com/KUwEvMY1nwqLP-Jzlt7f6l3jDtLiDP2YtBY-rax7TOV3_lnTxI1ShoqvsTdmWDFRsHOgPMHeS5EuB5DaWAAdp3JZO-5BJb-H79czpMbOXTqkv8kcnA_zx1nWE5ehigGXenG-zmBUs78">
            <a:extLst>
              <a:ext uri="{FF2B5EF4-FFF2-40B4-BE49-F238E27FC236}">
                <a16:creationId xmlns:a16="http://schemas.microsoft.com/office/drawing/2014/main" id="{2E6D4D47-227C-EB42-9211-3B702E765A79}"/>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0" y="555897"/>
            <a:ext cx="9144000" cy="459486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A80F1AF0-015A-5346-8990-EBF3C60DD63A}"/>
              </a:ext>
            </a:extLst>
          </p:cNvPr>
          <p:cNvSpPr txBox="1"/>
          <p:nvPr/>
        </p:nvSpPr>
        <p:spPr>
          <a:xfrm>
            <a:off x="2692401" y="613529"/>
            <a:ext cx="4840513"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We recommend adding fields you use the most to your “Favorites”, and arranging them in order of preference. </a:t>
            </a:r>
          </a:p>
          <a:p>
            <a:br>
              <a:rPr lang="en-US" dirty="0"/>
            </a:br>
            <a:r>
              <a:rPr lang="en-US" dirty="0"/>
              <a:t>Add the fields to your Favorites by clicking the star icons. </a:t>
            </a:r>
          </a:p>
          <a:p>
            <a:r>
              <a:rPr lang="en-US" dirty="0"/>
              <a:t>Then arrange fields by dragging to desired position on list.</a:t>
            </a:r>
          </a:p>
        </p:txBody>
      </p:sp>
      <p:cxnSp>
        <p:nvCxnSpPr>
          <p:cNvPr id="13" name="Elbow Connector 12">
            <a:extLst>
              <a:ext uri="{FF2B5EF4-FFF2-40B4-BE49-F238E27FC236}">
                <a16:creationId xmlns:a16="http://schemas.microsoft.com/office/drawing/2014/main" id="{20CB3289-C5C4-C64D-A76B-692961FA4D32}"/>
              </a:ext>
            </a:extLst>
          </p:cNvPr>
          <p:cNvCxnSpPr>
            <a:cxnSpLocks/>
          </p:cNvCxnSpPr>
          <p:nvPr/>
        </p:nvCxnSpPr>
        <p:spPr>
          <a:xfrm>
            <a:off x="2692401" y="1401898"/>
            <a:ext cx="3367313" cy="1167131"/>
          </a:xfrm>
          <a:prstGeom prst="bentConnector3">
            <a:avLst>
              <a:gd name="adj1" fmla="val -1724"/>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3E5F0FC4-F662-324D-BE7D-E10D3024E2DA}"/>
              </a:ext>
            </a:extLst>
          </p:cNvPr>
          <p:cNvSpPr txBox="1"/>
          <p:nvPr/>
        </p:nvSpPr>
        <p:spPr>
          <a:xfrm>
            <a:off x="4122057" y="3069773"/>
            <a:ext cx="1981200"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the “Save” button after you’ve made desired changes.</a:t>
            </a:r>
          </a:p>
        </p:txBody>
      </p:sp>
      <p:cxnSp>
        <p:nvCxnSpPr>
          <p:cNvPr id="21" name="Straight Arrow Connector 20">
            <a:extLst>
              <a:ext uri="{FF2B5EF4-FFF2-40B4-BE49-F238E27FC236}">
                <a16:creationId xmlns:a16="http://schemas.microsoft.com/office/drawing/2014/main" id="{1344AB6C-48BB-684A-AECC-B46DCE65D7AC}"/>
              </a:ext>
            </a:extLst>
          </p:cNvPr>
          <p:cNvCxnSpPr>
            <a:cxnSpLocks/>
          </p:cNvCxnSpPr>
          <p:nvPr/>
        </p:nvCxnSpPr>
        <p:spPr>
          <a:xfrm flipV="1">
            <a:off x="6103257" y="1783081"/>
            <a:ext cx="2598057" cy="135926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0905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8B16-97AC-E04B-92B6-9B540C0DD518}"/>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F053994-9C27-C740-890B-56597B180AFA}"/>
              </a:ext>
            </a:extLst>
          </p:cNvPr>
          <p:cNvSpPr>
            <a:spLocks noGrp="1"/>
          </p:cNvSpPr>
          <p:nvPr>
            <p:ph type="body" sz="quarter" idx="10"/>
          </p:nvPr>
        </p:nvSpPr>
        <p:spPr/>
        <p:txBody>
          <a:bodyPr/>
          <a:lstStyle/>
          <a:p>
            <a:endParaRPr lang="en-US"/>
          </a:p>
        </p:txBody>
      </p:sp>
      <p:pic>
        <p:nvPicPr>
          <p:cNvPr id="4" name="Picture 2" descr="https://lh4.googleusercontent.com/KUwEvMY1nwqLP-Jzlt7f6l3jDtLiDP2YtBY-rax7TOV3_lnTxI1ShoqvsTdmWDFRsHOgPMHeS5EuB5DaWAAdp3JZO-5BJb-H79czpMbOXTqkv8kcnA_zx1nWE5ehigGXenG-zmBUs78">
            <a:extLst>
              <a:ext uri="{FF2B5EF4-FFF2-40B4-BE49-F238E27FC236}">
                <a16:creationId xmlns:a16="http://schemas.microsoft.com/office/drawing/2014/main" id="{E481718C-46E2-4C4E-9352-61B8975E2F48}"/>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48640"/>
            <a:ext cx="9144000" cy="459486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5E8C65F-A807-0C48-8BA0-2183CBC60A5B}"/>
              </a:ext>
            </a:extLst>
          </p:cNvPr>
          <p:cNvSpPr txBox="1"/>
          <p:nvPr/>
        </p:nvSpPr>
        <p:spPr>
          <a:xfrm>
            <a:off x="2649070" y="2735943"/>
            <a:ext cx="3236473"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“Preview My Results” allows you to see what the count of people is. This is handy to use for audience analysis.</a:t>
            </a:r>
          </a:p>
          <a:p>
            <a:endParaRPr lang="en-US" dirty="0"/>
          </a:p>
          <a:p>
            <a:r>
              <a:rPr lang="en-US" dirty="0"/>
              <a:t>To update the count, click “Preview My Results” after adding any new criteria. </a:t>
            </a:r>
          </a:p>
        </p:txBody>
      </p:sp>
      <p:cxnSp>
        <p:nvCxnSpPr>
          <p:cNvPr id="7" name="Straight Arrow Connector 6">
            <a:extLst>
              <a:ext uri="{FF2B5EF4-FFF2-40B4-BE49-F238E27FC236}">
                <a16:creationId xmlns:a16="http://schemas.microsoft.com/office/drawing/2014/main" id="{8C314734-9192-8F4A-9B91-BDF23E687C92}"/>
              </a:ext>
            </a:extLst>
          </p:cNvPr>
          <p:cNvCxnSpPr>
            <a:cxnSpLocks/>
            <a:stCxn id="5" idx="3"/>
          </p:cNvCxnSpPr>
          <p:nvPr/>
        </p:nvCxnSpPr>
        <p:spPr>
          <a:xfrm flipV="1">
            <a:off x="5885543" y="3000829"/>
            <a:ext cx="1246414" cy="42761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208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8B16-97AC-E04B-92B6-9B540C0DD518}"/>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F053994-9C27-C740-890B-56597B180AFA}"/>
              </a:ext>
            </a:extLst>
          </p:cNvPr>
          <p:cNvSpPr>
            <a:spLocks noGrp="1"/>
          </p:cNvSpPr>
          <p:nvPr>
            <p:ph type="body" sz="quarter" idx="10"/>
          </p:nvPr>
        </p:nvSpPr>
        <p:spPr/>
        <p:txBody>
          <a:bodyPr/>
          <a:lstStyle/>
          <a:p>
            <a:endParaRPr lang="en-US"/>
          </a:p>
        </p:txBody>
      </p:sp>
      <p:pic>
        <p:nvPicPr>
          <p:cNvPr id="4" name="Picture 2" descr="https://lh4.googleusercontent.com/KUwEvMY1nwqLP-Jzlt7f6l3jDtLiDP2YtBY-rax7TOV3_lnTxI1ShoqvsTdmWDFRsHOgPMHeS5EuB5DaWAAdp3JZO-5BJb-H79czpMbOXTqkv8kcnA_zx1nWE5ehigGXenG-zmBUs78">
            <a:extLst>
              <a:ext uri="{FF2B5EF4-FFF2-40B4-BE49-F238E27FC236}">
                <a16:creationId xmlns:a16="http://schemas.microsoft.com/office/drawing/2014/main" id="{E481718C-46E2-4C4E-9352-61B8975E2F48}"/>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548640"/>
            <a:ext cx="9144000" cy="459486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a:extLst/>
        </p:spPr>
      </p:pic>
      <p:sp>
        <p:nvSpPr>
          <p:cNvPr id="5" name="TextBox 4">
            <a:extLst>
              <a:ext uri="{FF2B5EF4-FFF2-40B4-BE49-F238E27FC236}">
                <a16:creationId xmlns:a16="http://schemas.microsoft.com/office/drawing/2014/main" id="{85E8C65F-A807-0C48-8BA0-2183CBC60A5B}"/>
              </a:ext>
            </a:extLst>
          </p:cNvPr>
          <p:cNvSpPr txBox="1"/>
          <p:nvPr/>
        </p:nvSpPr>
        <p:spPr>
          <a:xfrm>
            <a:off x="3040743" y="2794000"/>
            <a:ext cx="2757714" cy="137886"/>
          </a:xfrm>
          <a:prstGeom prst="rect">
            <a:avLst/>
          </a:prstGeom>
          <a:solidFill>
            <a:schemeClr val="bg1"/>
          </a:solidFill>
        </p:spPr>
        <p:txBody>
          <a:bodyPr wrap="square" rtlCol="0">
            <a:spAutoFit/>
          </a:bodyPr>
          <a:lstStyle/>
          <a:p>
            <a:endParaRPr lang="en-US" sz="1400" dirty="0">
              <a:solidFill>
                <a:srgbClr val="C00000"/>
              </a:solidFill>
            </a:endParaRPr>
          </a:p>
        </p:txBody>
      </p:sp>
      <p:sp>
        <p:nvSpPr>
          <p:cNvPr id="8" name="TextBox 7">
            <a:extLst>
              <a:ext uri="{FF2B5EF4-FFF2-40B4-BE49-F238E27FC236}">
                <a16:creationId xmlns:a16="http://schemas.microsoft.com/office/drawing/2014/main" id="{149B85A8-0415-8D4A-803C-7D751265F94C}"/>
              </a:ext>
            </a:extLst>
          </p:cNvPr>
          <p:cNvSpPr txBox="1"/>
          <p:nvPr/>
        </p:nvSpPr>
        <p:spPr>
          <a:xfrm>
            <a:off x="3737429" y="2844800"/>
            <a:ext cx="2757714" cy="137886"/>
          </a:xfrm>
          <a:prstGeom prst="rect">
            <a:avLst/>
          </a:prstGeom>
          <a:solidFill>
            <a:schemeClr val="bg1"/>
          </a:solidFill>
        </p:spPr>
        <p:txBody>
          <a:bodyPr wrap="square" rtlCol="0">
            <a:spAutoFit/>
          </a:bodyPr>
          <a:lstStyle/>
          <a:p>
            <a:endParaRPr lang="en-US" sz="1400" dirty="0">
              <a:solidFill>
                <a:srgbClr val="C00000"/>
              </a:solidFill>
            </a:endParaRPr>
          </a:p>
        </p:txBody>
      </p:sp>
      <p:cxnSp>
        <p:nvCxnSpPr>
          <p:cNvPr id="10" name="Straight Arrow Connector 9">
            <a:extLst>
              <a:ext uri="{FF2B5EF4-FFF2-40B4-BE49-F238E27FC236}">
                <a16:creationId xmlns:a16="http://schemas.microsoft.com/office/drawing/2014/main" id="{4FAC0B4C-C28C-004E-8503-62FFAA743BB4}"/>
              </a:ext>
            </a:extLst>
          </p:cNvPr>
          <p:cNvCxnSpPr>
            <a:cxnSpLocks/>
          </p:cNvCxnSpPr>
          <p:nvPr/>
        </p:nvCxnSpPr>
        <p:spPr>
          <a:xfrm>
            <a:off x="6277429" y="1719943"/>
            <a:ext cx="1103086" cy="73297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98512AB-A453-ED42-BE39-EA7F444D1828}"/>
              </a:ext>
            </a:extLst>
          </p:cNvPr>
          <p:cNvSpPr txBox="1"/>
          <p:nvPr/>
        </p:nvSpPr>
        <p:spPr>
          <a:xfrm>
            <a:off x="3982357" y="1254780"/>
            <a:ext cx="3477986"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p>
            <a:r>
              <a:rPr lang="en-US" sz="1400" dirty="0">
                <a:solidFill>
                  <a:srgbClr val="C00000"/>
                </a:solidFill>
              </a:rPr>
              <a:t>Once you have your chosen criteria, click on “Refresh Step” to confirm it.</a:t>
            </a:r>
          </a:p>
        </p:txBody>
      </p:sp>
      <p:cxnSp>
        <p:nvCxnSpPr>
          <p:cNvPr id="13" name="Straight Arrow Connector 12">
            <a:extLst>
              <a:ext uri="{FF2B5EF4-FFF2-40B4-BE49-F238E27FC236}">
                <a16:creationId xmlns:a16="http://schemas.microsoft.com/office/drawing/2014/main" id="{0E18F76A-E353-1945-BF9D-3024DC8F16CD}"/>
              </a:ext>
            </a:extLst>
          </p:cNvPr>
          <p:cNvCxnSpPr>
            <a:cxnSpLocks/>
          </p:cNvCxnSpPr>
          <p:nvPr/>
        </p:nvCxnSpPr>
        <p:spPr>
          <a:xfrm>
            <a:off x="5537200" y="3048000"/>
            <a:ext cx="1255486" cy="55880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99CE5555-BFE6-FE46-9FA8-58CC8A1A5718}"/>
              </a:ext>
            </a:extLst>
          </p:cNvPr>
          <p:cNvSpPr txBox="1"/>
          <p:nvPr/>
        </p:nvSpPr>
        <p:spPr>
          <a:xfrm>
            <a:off x="2427515" y="2794000"/>
            <a:ext cx="3167744"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the “+ Add Step” button to add additional criteria to your search. </a:t>
            </a:r>
          </a:p>
          <a:p>
            <a:endParaRPr lang="en-US" dirty="0"/>
          </a:p>
          <a:p>
            <a:r>
              <a:rPr lang="en-US" dirty="0"/>
              <a:t>*See next slide for dropdown options.</a:t>
            </a:r>
          </a:p>
        </p:txBody>
      </p:sp>
      <p:sp>
        <p:nvSpPr>
          <p:cNvPr id="15" name="TextBox 14">
            <a:extLst>
              <a:ext uri="{FF2B5EF4-FFF2-40B4-BE49-F238E27FC236}">
                <a16:creationId xmlns:a16="http://schemas.microsoft.com/office/drawing/2014/main" id="{4946D44C-9AB6-624F-9A1C-D7FC4E1D63E6}"/>
              </a:ext>
            </a:extLst>
          </p:cNvPr>
          <p:cNvSpPr txBox="1"/>
          <p:nvPr/>
        </p:nvSpPr>
        <p:spPr>
          <a:xfrm>
            <a:off x="6640285" y="3773626"/>
            <a:ext cx="2431143" cy="1169551"/>
          </a:xfrm>
          <a:prstGeom prst="rect">
            <a:avLst/>
          </a:prstGeom>
          <a:solidFill>
            <a:schemeClr val="bg1"/>
          </a:solidFill>
          <a:effectLst>
            <a:outerShdw blurRad="76200" dist="38100" dir="2700000" algn="tl" rotWithShape="0">
              <a:prstClr val="black">
                <a:alpha val="25000"/>
              </a:prstClr>
            </a:outerShdw>
          </a:effectLst>
        </p:spPr>
        <p:txBody>
          <a:bodyPr wrap="square" rtlCol="0">
            <a:spAutoFit/>
          </a:bodyPr>
          <a:lstStyle/>
          <a:p>
            <a:r>
              <a:rPr lang="en-US" sz="1400" dirty="0">
                <a:solidFill>
                  <a:srgbClr val="C00000"/>
                </a:solidFill>
              </a:rPr>
              <a:t>Click the “Run Search” button once you have completed all the steps necessary to create the desired audience list.</a:t>
            </a:r>
          </a:p>
        </p:txBody>
      </p:sp>
      <p:cxnSp>
        <p:nvCxnSpPr>
          <p:cNvPr id="20" name="Curved Connector 19">
            <a:extLst>
              <a:ext uri="{FF2B5EF4-FFF2-40B4-BE49-F238E27FC236}">
                <a16:creationId xmlns:a16="http://schemas.microsoft.com/office/drawing/2014/main" id="{FBB3CD8F-8D93-AC49-A5E2-484A2283565E}"/>
              </a:ext>
            </a:extLst>
          </p:cNvPr>
          <p:cNvCxnSpPr/>
          <p:nvPr/>
        </p:nvCxnSpPr>
        <p:spPr>
          <a:xfrm flipV="1">
            <a:off x="8489042" y="3773626"/>
            <a:ext cx="312057" cy="203288"/>
          </a:xfrm>
          <a:prstGeom prst="curvedConnector3">
            <a:avLst>
              <a:gd name="adj1" fmla="val 11279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6655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59BC3-8169-0244-B1AF-8AF9B25511D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4372B14C-C8B5-574E-826E-F7A6F895C1BC}"/>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4A8D19DC-C6A7-FF46-A60C-BC5AC7DB1062}"/>
              </a:ext>
            </a:extLst>
          </p:cNvPr>
          <p:cNvPicPr>
            <a:picLocks noChangeAspect="1"/>
          </p:cNvPicPr>
          <p:nvPr/>
        </p:nvPicPr>
        <p:blipFill>
          <a:blip r:embed="rId2"/>
          <a:stretch>
            <a:fillRect/>
          </a:stretch>
        </p:blipFill>
        <p:spPr>
          <a:xfrm>
            <a:off x="0" y="551543"/>
            <a:ext cx="9144000" cy="4591957"/>
          </a:xfrm>
          <a:prstGeom prst="rect">
            <a:avLst/>
          </a:prstGeom>
        </p:spPr>
      </p:pic>
      <p:sp>
        <p:nvSpPr>
          <p:cNvPr id="6" name="TextBox 5">
            <a:extLst>
              <a:ext uri="{FF2B5EF4-FFF2-40B4-BE49-F238E27FC236}">
                <a16:creationId xmlns:a16="http://schemas.microsoft.com/office/drawing/2014/main" id="{D191B9B4-73A9-1645-B27B-23C659BD5A38}"/>
              </a:ext>
            </a:extLst>
          </p:cNvPr>
          <p:cNvSpPr txBox="1"/>
          <p:nvPr/>
        </p:nvSpPr>
        <p:spPr>
          <a:xfrm>
            <a:off x="1882801" y="2904300"/>
            <a:ext cx="3005204" cy="1600438"/>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When you click on the “+ Add Step” button, a dropdown will appear with additional step options. The three main ones you will use are:</a:t>
            </a:r>
          </a:p>
          <a:p>
            <a:pPr marL="285750" indent="-285750">
              <a:buFont typeface="Arial" charset="0"/>
              <a:buChar char="•"/>
            </a:pPr>
            <a:r>
              <a:rPr lang="en-US" dirty="0"/>
              <a:t>Add Contacts</a:t>
            </a:r>
          </a:p>
          <a:p>
            <a:pPr marL="285750" indent="-285750">
              <a:buFont typeface="Arial" charset="0"/>
              <a:buChar char="•"/>
            </a:pPr>
            <a:r>
              <a:rPr lang="en-US" dirty="0"/>
              <a:t>Remove Contacts</a:t>
            </a:r>
          </a:p>
          <a:p>
            <a:pPr marL="285750" indent="-285750">
              <a:buFont typeface="Arial" charset="0"/>
              <a:buChar char="•"/>
            </a:pPr>
            <a:r>
              <a:rPr lang="en-US" dirty="0"/>
              <a:t>Narrow Contacts</a:t>
            </a:r>
          </a:p>
        </p:txBody>
      </p:sp>
      <p:cxnSp>
        <p:nvCxnSpPr>
          <p:cNvPr id="7" name="Straight Arrow Connector 6"/>
          <p:cNvCxnSpPr/>
          <p:nvPr/>
        </p:nvCxnSpPr>
        <p:spPr>
          <a:xfrm flipV="1">
            <a:off x="4894729" y="3408829"/>
            <a:ext cx="1398495" cy="29583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8316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Audubon RGB">
      <a:dk1>
        <a:srgbClr val="262626"/>
      </a:dk1>
      <a:lt1>
        <a:sysClr val="window" lastClr="FFFFFF"/>
      </a:lt1>
      <a:dk2>
        <a:srgbClr val="4C4C4C"/>
      </a:dk2>
      <a:lt2>
        <a:srgbClr val="F3F3F3"/>
      </a:lt2>
      <a:accent1>
        <a:srgbClr val="F15936"/>
      </a:accent1>
      <a:accent2>
        <a:srgbClr val="0AA8E3"/>
      </a:accent2>
      <a:accent3>
        <a:srgbClr val="7BA701"/>
      </a:accent3>
      <a:accent4>
        <a:srgbClr val="9064AA"/>
      </a:accent4>
      <a:accent5>
        <a:srgbClr val="71C1BE"/>
      </a:accent5>
      <a:accent6>
        <a:srgbClr val="006195"/>
      </a:accent6>
      <a:hlink>
        <a:srgbClr val="999999"/>
      </a:hlink>
      <a:folHlink>
        <a:srgbClr val="99999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e9e4c878-e3ad-4ee5-b937-70df3e1cc7fe">7SUXFNCRWVX5-175-88</_dlc_DocId>
    <_dlc_DocIdUrl xmlns="e9e4c878-e3ad-4ee5-b937-70df3e1cc7fe">
      <Url>https://audsoc.sharepoint.com/EngagementPublic/_layouts/15/DocIdRedir.aspx?ID=7SUXFNCRWVX5-175-88</Url>
      <Description>7SUXFNCRWVX5-175-88</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D5C21A395D3B547A9666A722D32174C" ma:contentTypeVersion="6" ma:contentTypeDescription="Create a new document." ma:contentTypeScope="" ma:versionID="b81ad3c9129d34dece7f9d7d948f80ac">
  <xsd:schema xmlns:xsd="http://www.w3.org/2001/XMLSchema" xmlns:xs="http://www.w3.org/2001/XMLSchema" xmlns:p="http://schemas.microsoft.com/office/2006/metadata/properties" xmlns:ns2="e9e4c878-e3ad-4ee5-b937-70df3e1cc7fe" xmlns:ns3="d55b5340-2bae-4d12-a005-edf05a83d572" xmlns:ns4="9191dfb7-e3f5-47f2-9d95-90d004729faf" targetNamespace="http://schemas.microsoft.com/office/2006/metadata/properties" ma:root="true" ma:fieldsID="42991b9476f33a452a8c2b8359a5d659" ns2:_="" ns3:_="" ns4:_="">
    <xsd:import namespace="e9e4c878-e3ad-4ee5-b937-70df3e1cc7fe"/>
    <xsd:import namespace="d55b5340-2bae-4d12-a005-edf05a83d572"/>
    <xsd:import namespace="9191dfb7-e3f5-47f2-9d95-90d004729faf"/>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3:SharedWithDetails" minOccurs="0"/>
                <xsd:element ref="ns4:MediaServiceMetadata" minOccurs="0"/>
                <xsd:element ref="ns4:MediaServiceFastMetadata" minOccurs="0"/>
                <xsd:element ref="ns4: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e4c878-e3ad-4ee5-b937-70df3e1cc7fe"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55b5340-2bae-4d12-a005-edf05a83d572" elementFormDefault="qualified">
    <xsd:import namespace="http://schemas.microsoft.com/office/2006/documentManagement/types"/>
    <xsd:import namespace="http://schemas.microsoft.com/office/infopath/2007/PartnerControls"/>
    <xsd:element name="SharedWithDetails" ma:index="1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191dfb7-e3f5-47f2-9d95-90d004729faf"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Tags" ma:index="15" nillable="true" ma:displayName="MediaServiceAutoTags" ma:description=""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B15AEE6-7A23-4048-B21B-49ECCD95099F}">
  <ds:schemaRefs>
    <ds:schemaRef ds:uri="http://www.w3.org/XML/1998/namespace"/>
    <ds:schemaRef ds:uri="http://purl.org/dc/terms/"/>
    <ds:schemaRef ds:uri="e9e4c878-e3ad-4ee5-b937-70df3e1cc7fe"/>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schemas.openxmlformats.org/package/2006/metadata/core-properties"/>
  </ds:schemaRefs>
</ds:datastoreItem>
</file>

<file path=customXml/itemProps2.xml><?xml version="1.0" encoding="utf-8"?>
<ds:datastoreItem xmlns:ds="http://schemas.openxmlformats.org/officeDocument/2006/customXml" ds:itemID="{F0A4FC42-5F81-4D4C-A578-6CE9BD894F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e4c878-e3ad-4ee5-b937-70df3e1cc7fe"/>
    <ds:schemaRef ds:uri="d55b5340-2bae-4d12-a005-edf05a83d572"/>
    <ds:schemaRef ds:uri="9191dfb7-e3f5-47f2-9d95-90d004729f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945A09-E6A2-4378-AA39-BE3104BC369C}">
  <ds:schemaRefs>
    <ds:schemaRef ds:uri="http://schemas.microsoft.com/sharepoint/v3/contenttype/forms"/>
  </ds:schemaRefs>
</ds:datastoreItem>
</file>

<file path=customXml/itemProps4.xml><?xml version="1.0" encoding="utf-8"?>
<ds:datastoreItem xmlns:ds="http://schemas.openxmlformats.org/officeDocument/2006/customXml" ds:itemID="{C41419D5-91D0-4D46-B8AF-D85FD6D0C0C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5522</TotalTime>
  <Words>1172</Words>
  <Application>Microsoft Macintosh PowerPoint</Application>
  <PresentationFormat>On-screen Show (16:9)</PresentationFormat>
  <Paragraphs>111</Paragraphs>
  <Slides>29</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Calibri</vt:lpstr>
      <vt:lpstr>Georgia</vt:lpstr>
      <vt:lpstr>Helvetica</vt:lpstr>
      <vt:lpstr>Helvetica Light</vt:lpstr>
      <vt:lpstr>Mangal</vt:lpstr>
      <vt:lpstr>Office Theme</vt:lpstr>
      <vt:lpstr>Creating an Audience List  For Email</vt:lpstr>
      <vt:lpstr>Table of Contents:</vt:lpstr>
      <vt:lpstr>General Overview of the   Create a List Interface  </vt:lpstr>
      <vt:lpstr>Slide Title Goes Here </vt:lpstr>
      <vt:lpstr>Slide Title Goes Here </vt:lpstr>
      <vt:lpstr>Slide Title Goes Here </vt:lpstr>
      <vt:lpstr>PowerPoint Presentation</vt:lpstr>
      <vt:lpstr>PowerPoint Presentation</vt:lpstr>
      <vt:lpstr>PowerPoint Presentation</vt:lpstr>
      <vt:lpstr>                   Creating a user-interest-based search using  “Activist Codes” </vt:lpstr>
      <vt:lpstr>Activist Code Types:</vt:lpstr>
      <vt:lpstr>PowerPoint Presentation</vt:lpstr>
      <vt:lpstr>PowerPoint Presentation</vt:lpstr>
      <vt:lpstr>PowerPoint Presentation</vt:lpstr>
      <vt:lpstr>Creating a Combination Location Activist  Code / Zip Code Radius Saved Search </vt:lpstr>
      <vt:lpstr>PowerPoint Presentation</vt:lpstr>
      <vt:lpstr>PowerPoint Presentation</vt:lpstr>
      <vt:lpstr>PowerPoint Presentation</vt:lpstr>
      <vt:lpstr>Creating a List of Event Participants  </vt:lpstr>
      <vt:lpstr>PowerPoint Presentation</vt:lpstr>
      <vt:lpstr>PowerPoint Presentation</vt:lpstr>
      <vt:lpstr>PowerPoint Presentation</vt:lpstr>
      <vt:lpstr>PowerPoint Presentation</vt:lpstr>
      <vt:lpstr>PowerPoint Presentation</vt:lpstr>
      <vt:lpstr>PowerPoint Presentation</vt:lpstr>
      <vt:lpstr>Saving Your Search in the Correct Folder  </vt:lpstr>
      <vt:lpstr>PowerPoint Presentation</vt:lpstr>
      <vt:lpstr>PowerPoint Presentation</vt:lpstr>
      <vt:lpstr>PowerPoint Presentation</vt:lpstr>
    </vt:vector>
  </TitlesOfParts>
  <Company>Marktime Media</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Schulp</dc:creator>
  <cp:lastModifiedBy>Microsoft Office User</cp:lastModifiedBy>
  <cp:revision>384</cp:revision>
  <dcterms:created xsi:type="dcterms:W3CDTF">2014-08-13T15:20:23Z</dcterms:created>
  <dcterms:modified xsi:type="dcterms:W3CDTF">2018-12-07T17:00:54Z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0x0101003D5C21A395D3B547A9666A722D32174C</vt:lpwstr>
  </property>
  <property fmtid="{D5CDD505-2E9C-101B-9397-08002B2CF9AE}" pid="3" name="_dlc_DocIdItemGuid">
    <vt:lpwstr>6d515c15-b1b4-4b3b-b58b-188a7c683277</vt:lpwstr>
  </property>
</Properties>
</file>